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68580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EF9F3E-619B-448E-96AD-AFCEF12CD49B}">
  <a:tblStyle styleId="{29EF9F3E-619B-448E-96AD-AFCEF12CD49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delphi.edu/news/students-gain-professional-experience-and-boost-their-resumes-at-adelphis-innovation-center/"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urveymonkey.com/stories/SM-KPW73RMQ/edit/"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 name="Shape 28"/>
        <p:cNvGrpSpPr/>
        <p:nvPr/>
      </p:nvGrpSpPr>
      <p:grpSpPr>
        <a:xfrm>
          <a:off x="0" y="0"/>
          <a:ext cx="0" cy="0"/>
          <a:chOff x="0" y="0"/>
          <a:chExt cx="0" cy="0"/>
        </a:xfrm>
      </p:grpSpPr>
      <p:sp>
        <p:nvSpPr>
          <p:cNvPr id="29" name="Google Shape;2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xuan</a:t>
            </a:r>
            <a:endParaRPr/>
          </a:p>
        </p:txBody>
      </p:sp>
      <p:sp>
        <p:nvSpPr>
          <p:cNvPr id="30" name="Google Shape;3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7063d7a8c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7063d7a8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Hazel</a:t>
            </a:r>
            <a:endParaRPr/>
          </a:p>
          <a:p>
            <a:pPr indent="0" lvl="0" marL="0" rtl="0" algn="l">
              <a:spcBef>
                <a:spcPts val="0"/>
              </a:spcBef>
              <a:spcAft>
                <a:spcPts val="0"/>
              </a:spcAft>
              <a:buClr>
                <a:schemeClr val="dk1"/>
              </a:buClr>
              <a:buSzPts val="1100"/>
              <a:buFont typeface="Arial"/>
              <a:buNone/>
            </a:pPr>
            <a:r>
              <a:rPr b="1" lang="en-US" sz="1400">
                <a:solidFill>
                  <a:schemeClr val="dk1"/>
                </a:solidFill>
                <a:latin typeface="Calibri"/>
                <a:ea typeface="Calibri"/>
                <a:cs typeface="Calibri"/>
                <a:sym typeface="Calibri"/>
              </a:rPr>
              <a:t>31.82% said NO</a:t>
            </a:r>
            <a:endParaRPr b="1"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400">
                <a:solidFill>
                  <a:schemeClr val="dk1"/>
                </a:solidFill>
                <a:latin typeface="Calibri"/>
                <a:ea typeface="Calibri"/>
                <a:cs typeface="Calibri"/>
                <a:sym typeface="Calibri"/>
              </a:rPr>
              <a:t>4.55% were Not Sure</a:t>
            </a:r>
            <a:endParaRPr b="1"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07063d7a8c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07063d7a8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Hazel</a:t>
            </a:r>
            <a:endParaRPr/>
          </a:p>
          <a:p>
            <a:pPr indent="0" lvl="0" marL="0" rtl="0" algn="l">
              <a:spcBef>
                <a:spcPts val="0"/>
              </a:spcBef>
              <a:spcAft>
                <a:spcPts val="0"/>
              </a:spcAft>
              <a:buNone/>
            </a:pPr>
            <a:r>
              <a:rPr lang="en-US"/>
              <a:t>Ask the client for their interpretation of whether or not that is the actual case (reality)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06e7afeba9_4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06e7afeba9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Hazel</a:t>
            </a:r>
            <a:endParaRPr/>
          </a:p>
          <a:p>
            <a:pPr indent="0" lvl="0" marL="0" rtl="0" algn="l">
              <a:spcBef>
                <a:spcPts val="0"/>
              </a:spcBef>
              <a:spcAft>
                <a:spcPts val="0"/>
              </a:spcAft>
              <a:buNone/>
            </a:pPr>
            <a:r>
              <a:rPr lang="en-US"/>
              <a:t>We used a web scraper - </a:t>
            </a:r>
            <a:r>
              <a:rPr b="1" lang="en-US"/>
              <a:t>Beautiful Soup</a:t>
            </a:r>
            <a:r>
              <a:rPr lang="en-US"/>
              <a:t> - to gather content from the 10 links we found to the Innovation Center on the Adelphi website.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06e7afeba9_1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06e7afeba9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Chensheng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06e7afeba9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06e7afeba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Chensheng</a:t>
            </a:r>
            <a:endParaRPr/>
          </a:p>
          <a:p>
            <a:pPr indent="0" lvl="0" marL="0" rtl="0" algn="l">
              <a:spcBef>
                <a:spcPts val="0"/>
              </a:spcBef>
              <a:spcAft>
                <a:spcPts val="0"/>
              </a:spcAft>
              <a:buNone/>
            </a:pPr>
            <a:r>
              <a:t/>
            </a:r>
            <a:endParaRPr sz="1400">
              <a:solidFill>
                <a:srgbClr val="FF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061096e0f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061096e0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Chensheng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3792ed05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03792ed0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Chensheng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6e7afeba9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06e7afeba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Team:1-2 Chensheng/ 3 Xuan/ 4 Hazel</a:t>
            </a:r>
            <a:endParaRPr/>
          </a:p>
          <a:p>
            <a:pPr indent="0" lvl="0" marL="0" rtl="0" algn="l">
              <a:spcBef>
                <a:spcPts val="0"/>
              </a:spcBef>
              <a:spcAft>
                <a:spcPts val="0"/>
              </a:spcAft>
              <a:buNone/>
            </a:pPr>
            <a:r>
              <a:rPr lang="en-US"/>
              <a:t>--We have not addressed the IC Labs or the Business Plan Competition: </a:t>
            </a:r>
            <a:r>
              <a:rPr lang="en-US" u="sng">
                <a:solidFill>
                  <a:schemeClr val="hlink"/>
                </a:solidFill>
                <a:hlinkClick r:id="rId2"/>
              </a:rPr>
              <a:t>https://www.adelphi.edu/news/students-gain-professional-experience-and-boost-their-resumes-at-adelphis-innovation-center/</a:t>
            </a:r>
            <a:r>
              <a:rPr lang="en-US" sz="1350">
                <a:solidFill>
                  <a:schemeClr val="dk1"/>
                </a:solidFill>
                <a:highlight>
                  <a:srgbClr val="FFFFFF"/>
                </a:highlight>
                <a:latin typeface="Times New Roman"/>
                <a:ea typeface="Times New Roman"/>
                <a:cs typeface="Times New Roman"/>
                <a:sym typeface="Times New Roman"/>
              </a:rPr>
              <a:t> </a:t>
            </a:r>
            <a:r>
              <a:rPr b="1" lang="en-US" sz="1350">
                <a:solidFill>
                  <a:schemeClr val="dk1"/>
                </a:solidFill>
                <a:highlight>
                  <a:srgbClr val="FFFFFF"/>
                </a:highlight>
                <a:latin typeface="Times New Roman"/>
                <a:ea typeface="Times New Roman"/>
                <a:cs typeface="Times New Roman"/>
                <a:sym typeface="Times New Roman"/>
              </a:rPr>
              <a:t>-- </a:t>
            </a:r>
            <a:r>
              <a:rPr b="1" lang="en-US" sz="1200">
                <a:solidFill>
                  <a:schemeClr val="dk1"/>
                </a:solidFill>
                <a:highlight>
                  <a:srgbClr val="FFFFFF"/>
                </a:highlight>
                <a:latin typeface="Times New Roman"/>
                <a:ea typeface="Times New Roman"/>
                <a:cs typeface="Times New Roman"/>
                <a:sym typeface="Times New Roman"/>
              </a:rPr>
              <a:t>“One of the missions of the Innovation Center,” Fusaro said, “is to provide deep, valuable, experiential learning opportunities to work on a problem with a company or nonprofit organization and have students and faculty find a solution together.”</a:t>
            </a:r>
            <a:endParaRPr b="1" sz="1200"/>
          </a:p>
          <a:p>
            <a:pPr indent="0" lvl="0" marL="0" rtl="0" algn="l">
              <a:spcBef>
                <a:spcPts val="0"/>
              </a:spcBef>
              <a:spcAft>
                <a:spcPts val="0"/>
              </a:spcAft>
              <a:buNone/>
            </a:pPr>
            <a:r>
              <a:t/>
            </a:r>
            <a:endParaRPr b="1"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d08e34f4c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fd08e34f4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p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 name="Google Shape;3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xuan, chensheng and hazel introduce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106e7afeba9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 name="Google Shape;48;g106e7afeba9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Xuan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106e7afeba9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106e7afeba9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Xuan</a:t>
            </a:r>
            <a:endParaRPr/>
          </a:p>
          <a:p>
            <a:pPr indent="0" lvl="0" marL="0" rtl="0" algn="l">
              <a:spcBef>
                <a:spcPts val="0"/>
              </a:spcBef>
              <a:spcAft>
                <a:spcPts val="0"/>
              </a:spcAft>
              <a:buNone/>
            </a:pPr>
            <a:r>
              <a:rPr lang="en-US"/>
              <a:t>24/7 means 24 hours a day and 7 days a week. Outside working hours as well as during working hours.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06e7afeba9_4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06e7afeba9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Xuan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06e7afeba9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06e7afeba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Xuan - Gantt Chart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06e7afeba9_3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06e7afeba9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Xuan</a:t>
            </a:r>
            <a:endParaRPr/>
          </a:p>
          <a:p>
            <a:pPr indent="0" lvl="0" marL="0" rtl="0" algn="l">
              <a:spcBef>
                <a:spcPts val="0"/>
              </a:spcBef>
              <a:spcAft>
                <a:spcPts val="0"/>
              </a:spcAft>
              <a:buNone/>
            </a:pPr>
            <a:r>
              <a:rPr lang="en-US"/>
              <a:t>--N</a:t>
            </a:r>
            <a:r>
              <a:rPr lang="en-US"/>
              <a:t>eeds statement as an international student is to find a job or job experience. </a:t>
            </a:r>
            <a:endParaRPr/>
          </a:p>
          <a:p>
            <a:pPr indent="0" lvl="0" marL="0" rtl="0" algn="l">
              <a:spcBef>
                <a:spcPts val="0"/>
              </a:spcBef>
              <a:spcAft>
                <a:spcPts val="0"/>
              </a:spcAft>
              <a:buNone/>
            </a:pPr>
            <a:r>
              <a:rPr lang="en-US"/>
              <a:t>--The IC cannot directly find jobs for students, but it can give students real work experience and offers skills and certificates (like the IBM Skills Academy) to make students more highly qualified for top positions.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06e7afeba9_3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06e7afeba9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t>Hazel - this is called </a:t>
            </a:r>
            <a:r>
              <a:rPr b="1" lang="en-US" sz="1200"/>
              <a:t>a P</a:t>
            </a:r>
            <a:r>
              <a:rPr b="1" lang="en-US" sz="1200"/>
              <a:t>rioritization</a:t>
            </a:r>
            <a:r>
              <a:rPr b="1" lang="en-US" sz="1200"/>
              <a:t> Grid or Matrix</a:t>
            </a:r>
            <a:r>
              <a:rPr lang="en-US" sz="1200"/>
              <a:t> </a:t>
            </a:r>
            <a:r>
              <a:rPr lang="en-US" sz="1200">
                <a:solidFill>
                  <a:srgbClr val="202124"/>
                </a:solidFill>
                <a:highlight>
                  <a:srgbClr val="FFFFFF"/>
                </a:highlight>
                <a:latin typeface="Roboto"/>
                <a:ea typeface="Roboto"/>
                <a:cs typeface="Roboto"/>
                <a:sym typeface="Roboto"/>
              </a:rPr>
              <a:t>which shows the relative importance of a set of items based on two weighted criteria. In the case of this Chatbot project, we looked at the value to the user - international students and weighed it against the value and feasibility for our team. </a:t>
            </a:r>
            <a:r>
              <a:rPr b="1" lang="en-US" sz="1200">
                <a:solidFill>
                  <a:srgbClr val="202124"/>
                </a:solidFill>
                <a:highlight>
                  <a:srgbClr val="FFFFFF"/>
                </a:highlight>
                <a:latin typeface="Roboto"/>
                <a:ea typeface="Roboto"/>
                <a:cs typeface="Roboto"/>
                <a:sym typeface="Roboto"/>
              </a:rPr>
              <a:t>We looked at everything then narrowed it down to what we felt was realistic. What we could achieve in 7 weeks for this class. </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7063d7a8c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07063d7a8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Hazel</a:t>
            </a:r>
            <a:endParaRPr/>
          </a:p>
          <a:p>
            <a:pPr indent="0" lvl="0" marL="0" rtl="0" algn="l">
              <a:spcBef>
                <a:spcPts val="0"/>
              </a:spcBef>
              <a:spcAft>
                <a:spcPts val="0"/>
              </a:spcAft>
              <a:buNone/>
            </a:pPr>
            <a:r>
              <a:rPr lang="en-US" sz="1200"/>
              <a:t>Survey Monkey Dashboard: </a:t>
            </a:r>
            <a:r>
              <a:rPr lang="en-US" sz="1200" u="sng">
                <a:solidFill>
                  <a:schemeClr val="hlink"/>
                </a:solidFill>
                <a:hlinkClick r:id="rId2"/>
              </a:rPr>
              <a:t>https://www.surveymonkey.com/stories/SM-KPW73RMQ/edit/</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2"/>
        </a:solidFill>
      </p:bgPr>
    </p:bg>
    <p:spTree>
      <p:nvGrpSpPr>
        <p:cNvPr id="1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id="13" name="Google Shape;13;p2"/>
          <p:cNvPicPr preferRelativeResize="0"/>
          <p:nvPr/>
        </p:nvPicPr>
        <p:blipFill rotWithShape="1">
          <a:blip r:embed="rId3">
            <a:alphaModFix/>
          </a:blip>
          <a:srcRect b="0" l="0" r="0" t="0"/>
          <a:stretch/>
        </p:blipFill>
        <p:spPr>
          <a:xfrm>
            <a:off x="7069667" y="5755215"/>
            <a:ext cx="1642533" cy="71480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ide Page Footer">
  <p:cSld name="Inside Page Footer">
    <p:spTree>
      <p:nvGrpSpPr>
        <p:cNvPr id="14" name="Shape 14"/>
        <p:cNvGrpSpPr/>
        <p:nvPr/>
      </p:nvGrpSpPr>
      <p:grpSpPr>
        <a:xfrm>
          <a:off x="0" y="0"/>
          <a:ext cx="0" cy="0"/>
          <a:chOff x="0" y="0"/>
          <a:chExt cx="0" cy="0"/>
        </a:xfrm>
      </p:grpSpPr>
      <p:sp>
        <p:nvSpPr>
          <p:cNvPr id="15" name="Google Shape;15;p3"/>
          <p:cNvSpPr/>
          <p:nvPr/>
        </p:nvSpPr>
        <p:spPr>
          <a:xfrm>
            <a:off x="0" y="6014075"/>
            <a:ext cx="9144000" cy="843900"/>
          </a:xfrm>
          <a:prstGeom prst="rect">
            <a:avLst/>
          </a:prstGeom>
          <a:solidFill>
            <a:srgbClr val="FFB5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 name="Google Shape;16;p3"/>
          <p:cNvPicPr preferRelativeResize="0"/>
          <p:nvPr/>
        </p:nvPicPr>
        <p:blipFill rotWithShape="1">
          <a:blip r:embed="rId2">
            <a:alphaModFix/>
          </a:blip>
          <a:srcRect b="0" l="0" r="0" t="0"/>
          <a:stretch/>
        </p:blipFill>
        <p:spPr>
          <a:xfrm>
            <a:off x="7091412" y="6194083"/>
            <a:ext cx="1426948" cy="46243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7" name="Shape 17"/>
        <p:cNvGrpSpPr/>
        <p:nvPr/>
      </p:nvGrpSpPr>
      <p:grpSpPr>
        <a:xfrm>
          <a:off x="0" y="0"/>
          <a:ext cx="0" cy="0"/>
          <a:chOff x="0" y="0"/>
          <a:chExt cx="0" cy="0"/>
        </a:xfrm>
      </p:grpSpPr>
      <p:sp>
        <p:nvSpPr>
          <p:cNvPr id="18" name="Google Shape;18;p4"/>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4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9" name="Google Shape;19;p4"/>
          <p:cNvSpPr txBox="1"/>
          <p:nvPr>
            <p:ph idx="1" type="body"/>
          </p:nvPr>
        </p:nvSpPr>
        <p:spPr>
          <a:xfrm>
            <a:off x="628650" y="1825625"/>
            <a:ext cx="3886200" cy="43512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sz="2800"/>
            </a:lvl1pPr>
            <a:lvl2pPr indent="-381000" lvl="1" marL="914400" algn="l">
              <a:lnSpc>
                <a:spcPct val="90000"/>
              </a:lnSpc>
              <a:spcBef>
                <a:spcPts val="500"/>
              </a:spcBef>
              <a:spcAft>
                <a:spcPts val="0"/>
              </a:spcAft>
              <a:buClr>
                <a:schemeClr val="dk1"/>
              </a:buClr>
              <a:buSzPts val="2400"/>
              <a:buChar char="–"/>
              <a:defRPr sz="2400"/>
            </a:lvl2pPr>
            <a:lvl3pPr indent="-355600" lvl="2" marL="1371600" algn="l">
              <a:lnSpc>
                <a:spcPct val="90000"/>
              </a:lnSpc>
              <a:spcBef>
                <a:spcPts val="500"/>
              </a:spcBef>
              <a:spcAft>
                <a:spcPts val="0"/>
              </a:spcAft>
              <a:buClr>
                <a:schemeClr val="dk1"/>
              </a:buClr>
              <a:buSzPts val="2000"/>
              <a:buChar char="•"/>
              <a:defRPr sz="2000"/>
            </a:lvl3pPr>
            <a:lvl4pPr indent="-342900" lvl="3" marL="1828800" algn="l">
              <a:lnSpc>
                <a:spcPct val="90000"/>
              </a:lnSpc>
              <a:spcBef>
                <a:spcPts val="500"/>
              </a:spcBef>
              <a:spcAft>
                <a:spcPts val="0"/>
              </a:spcAft>
              <a:buClr>
                <a:schemeClr val="dk1"/>
              </a:buClr>
              <a:buSzPts val="1800"/>
              <a:buChar char="–"/>
              <a:defRPr sz="1800"/>
            </a:lvl4pPr>
            <a:lvl5pPr indent="-342900" lvl="4" marL="2286000" algn="l">
              <a:lnSpc>
                <a:spcPct val="9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sz="1800"/>
            </a:lvl6pPr>
            <a:lvl7pPr indent="-342900" lvl="6" marL="3200400" algn="l">
              <a:lnSpc>
                <a:spcPct val="90000"/>
              </a:lnSpc>
              <a:spcBef>
                <a:spcPts val="500"/>
              </a:spcBef>
              <a:spcAft>
                <a:spcPts val="0"/>
              </a:spcAft>
              <a:buClr>
                <a:schemeClr val="dk1"/>
              </a:buClr>
              <a:buSzPts val="1800"/>
              <a:buChar char="•"/>
              <a:defRPr sz="1800"/>
            </a:lvl7pPr>
            <a:lvl8pPr indent="-342900" lvl="7" marL="3657600" algn="l">
              <a:lnSpc>
                <a:spcPct val="90000"/>
              </a:lnSpc>
              <a:spcBef>
                <a:spcPts val="500"/>
              </a:spcBef>
              <a:spcAft>
                <a:spcPts val="0"/>
              </a:spcAft>
              <a:buClr>
                <a:schemeClr val="dk1"/>
              </a:buClr>
              <a:buSzPts val="1800"/>
              <a:buChar char="•"/>
              <a:defRPr sz="1800"/>
            </a:lvl8pPr>
            <a:lvl9pPr indent="-342900" lvl="8" marL="4114800" algn="l">
              <a:lnSpc>
                <a:spcPct val="90000"/>
              </a:lnSpc>
              <a:spcBef>
                <a:spcPts val="500"/>
              </a:spcBef>
              <a:spcAft>
                <a:spcPts val="0"/>
              </a:spcAft>
              <a:buClr>
                <a:schemeClr val="dk1"/>
              </a:buClr>
              <a:buSzPts val="1800"/>
              <a:buChar char="•"/>
              <a:defRPr sz="1800"/>
            </a:lvl9pPr>
          </a:lstStyle>
          <a:p/>
        </p:txBody>
      </p:sp>
      <p:sp>
        <p:nvSpPr>
          <p:cNvPr id="20" name="Google Shape;20;p4"/>
          <p:cNvSpPr txBox="1"/>
          <p:nvPr>
            <p:ph idx="2" type="body"/>
          </p:nvPr>
        </p:nvSpPr>
        <p:spPr>
          <a:xfrm>
            <a:off x="4629150" y="1825625"/>
            <a:ext cx="3886200" cy="43512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sz="2800"/>
            </a:lvl1pPr>
            <a:lvl2pPr indent="-381000" lvl="1" marL="914400" algn="l">
              <a:lnSpc>
                <a:spcPct val="90000"/>
              </a:lnSpc>
              <a:spcBef>
                <a:spcPts val="500"/>
              </a:spcBef>
              <a:spcAft>
                <a:spcPts val="0"/>
              </a:spcAft>
              <a:buClr>
                <a:schemeClr val="dk1"/>
              </a:buClr>
              <a:buSzPts val="2400"/>
              <a:buChar char="–"/>
              <a:defRPr sz="2400"/>
            </a:lvl2pPr>
            <a:lvl3pPr indent="-355600" lvl="2" marL="1371600" algn="l">
              <a:lnSpc>
                <a:spcPct val="90000"/>
              </a:lnSpc>
              <a:spcBef>
                <a:spcPts val="500"/>
              </a:spcBef>
              <a:spcAft>
                <a:spcPts val="0"/>
              </a:spcAft>
              <a:buClr>
                <a:schemeClr val="dk1"/>
              </a:buClr>
              <a:buSzPts val="2000"/>
              <a:buChar char="•"/>
              <a:defRPr sz="2000"/>
            </a:lvl3pPr>
            <a:lvl4pPr indent="-342900" lvl="3" marL="1828800" algn="l">
              <a:lnSpc>
                <a:spcPct val="90000"/>
              </a:lnSpc>
              <a:spcBef>
                <a:spcPts val="500"/>
              </a:spcBef>
              <a:spcAft>
                <a:spcPts val="0"/>
              </a:spcAft>
              <a:buClr>
                <a:schemeClr val="dk1"/>
              </a:buClr>
              <a:buSzPts val="1800"/>
              <a:buChar char="–"/>
              <a:defRPr sz="1800"/>
            </a:lvl4pPr>
            <a:lvl5pPr indent="-342900" lvl="4" marL="2286000" algn="l">
              <a:lnSpc>
                <a:spcPct val="9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sz="1800"/>
            </a:lvl6pPr>
            <a:lvl7pPr indent="-342900" lvl="6" marL="3200400" algn="l">
              <a:lnSpc>
                <a:spcPct val="90000"/>
              </a:lnSpc>
              <a:spcBef>
                <a:spcPts val="500"/>
              </a:spcBef>
              <a:spcAft>
                <a:spcPts val="0"/>
              </a:spcAft>
              <a:buClr>
                <a:schemeClr val="dk1"/>
              </a:buClr>
              <a:buSzPts val="1800"/>
              <a:buChar char="•"/>
              <a:defRPr sz="1800"/>
            </a:lvl7pPr>
            <a:lvl8pPr indent="-342900" lvl="7" marL="3657600" algn="l">
              <a:lnSpc>
                <a:spcPct val="90000"/>
              </a:lnSpc>
              <a:spcBef>
                <a:spcPts val="500"/>
              </a:spcBef>
              <a:spcAft>
                <a:spcPts val="0"/>
              </a:spcAft>
              <a:buClr>
                <a:schemeClr val="dk1"/>
              </a:buClr>
              <a:buSzPts val="1800"/>
              <a:buChar char="•"/>
              <a:defRPr sz="1800"/>
            </a:lvl8pPr>
            <a:lvl9pPr indent="-342900" lvl="8" marL="4114800" algn="l">
              <a:lnSpc>
                <a:spcPct val="90000"/>
              </a:lnSpc>
              <a:spcBef>
                <a:spcPts val="500"/>
              </a:spcBef>
              <a:spcAft>
                <a:spcPts val="0"/>
              </a:spcAft>
              <a:buClr>
                <a:schemeClr val="dk1"/>
              </a:buClr>
              <a:buSzPts val="1800"/>
              <a:buChar char="•"/>
              <a:defRPr sz="1800"/>
            </a:lvl9pPr>
          </a:lstStyle>
          <a:p/>
        </p:txBody>
      </p:sp>
      <p:sp>
        <p:nvSpPr>
          <p:cNvPr id="21" name="Google Shape;21;p4"/>
          <p:cNvSpPr txBox="1"/>
          <p:nvPr>
            <p:ph idx="10" type="dt"/>
          </p:nvPr>
        </p:nvSpPr>
        <p:spPr>
          <a:xfrm>
            <a:off x="628650" y="6356350"/>
            <a:ext cx="2057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22" name="Google Shape;22;p4"/>
          <p:cNvSpPr txBox="1"/>
          <p:nvPr>
            <p:ph idx="11" type="ftr"/>
          </p:nvPr>
        </p:nvSpPr>
        <p:spPr>
          <a:xfrm>
            <a:off x="3028950" y="6356350"/>
            <a:ext cx="30861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98989"/>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23" name="Google Shape;23;p4"/>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cap="none" strike="noStrike">
                <a:solidFill>
                  <a:srgbClr val="8D8D8D"/>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cap="none" strike="noStrike">
                <a:solidFill>
                  <a:srgbClr val="8D8D8D"/>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cap="none" strike="noStrike">
                <a:solidFill>
                  <a:srgbClr val="8D8D8D"/>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cap="none" strike="noStrike">
                <a:solidFill>
                  <a:srgbClr val="8D8D8D"/>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cap="none" strike="noStrike">
                <a:solidFill>
                  <a:srgbClr val="8D8D8D"/>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cap="none" strike="noStrike">
                <a:solidFill>
                  <a:srgbClr val="8D8D8D"/>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cap="none" strike="noStrike">
                <a:solidFill>
                  <a:srgbClr val="8D8D8D"/>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cap="none" strike="noStrike">
                <a:solidFill>
                  <a:srgbClr val="8D8D8D"/>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cap="none" strike="noStrike">
                <a:solidFill>
                  <a:srgbClr val="8D8D8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p:cSld name="标题幻灯片">
    <p:bg>
      <p:bgPr>
        <a:solidFill>
          <a:srgbClr val="F2F2F2"/>
        </a:solidFill>
      </p:bgPr>
    </p:bg>
    <p:spTree>
      <p:nvGrpSpPr>
        <p:cNvPr id="24" name="Shape 24"/>
        <p:cNvGrpSpPr/>
        <p:nvPr/>
      </p:nvGrpSpPr>
      <p:grpSpPr>
        <a:xfrm>
          <a:off x="0" y="0"/>
          <a:ext cx="0" cy="0"/>
          <a:chOff x="0" y="0"/>
          <a:chExt cx="0" cy="0"/>
        </a:xfrm>
      </p:grpSpPr>
      <p:sp>
        <p:nvSpPr>
          <p:cNvPr id="25" name="Google Shape;25;p5"/>
          <p:cNvSpPr txBox="1"/>
          <p:nvPr>
            <p:ph idx="10" type="dt"/>
          </p:nvPr>
        </p:nvSpPr>
        <p:spPr>
          <a:xfrm>
            <a:off x="457200" y="6356351"/>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
          <p:cNvSpPr txBox="1"/>
          <p:nvPr>
            <p:ph idx="11" type="ftr"/>
          </p:nvPr>
        </p:nvSpPr>
        <p:spPr>
          <a:xfrm>
            <a:off x="3124200" y="6356351"/>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5"/>
          <p:cNvSpPr txBox="1"/>
          <p:nvPr>
            <p:ph idx="12" type="sldNum"/>
          </p:nvPr>
        </p:nvSpPr>
        <p:spPr>
          <a:xfrm>
            <a:off x="6553200" y="6356351"/>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D8D8D"/>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D8D8D"/>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D8D8D"/>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D8D8D"/>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D8D8D"/>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D8D8D"/>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D8D8D"/>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D8D8D"/>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D8D8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457200" y="1600201"/>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1"/>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D8D8D"/>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1"/>
            <a:ext cx="28956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D8D8D"/>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1"/>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D8D8D"/>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D8D8D"/>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D8D8D"/>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D8D8D"/>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D8D8D"/>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D8D8D"/>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D8D8D"/>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D8D8D"/>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D8D8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20.png"/><Relationship Id="rId6"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127.0.0.1:8050/" TargetMode="External"/><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3.jpg"/><Relationship Id="rId5"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 name="Shape 31"/>
        <p:cNvGrpSpPr/>
        <p:nvPr/>
      </p:nvGrpSpPr>
      <p:grpSpPr>
        <a:xfrm>
          <a:off x="0" y="0"/>
          <a:ext cx="0" cy="0"/>
          <a:chOff x="0" y="0"/>
          <a:chExt cx="0" cy="0"/>
        </a:xfrm>
      </p:grpSpPr>
      <p:sp>
        <p:nvSpPr>
          <p:cNvPr id="32" name="Google Shape;32;p6"/>
          <p:cNvSpPr txBox="1"/>
          <p:nvPr/>
        </p:nvSpPr>
        <p:spPr>
          <a:xfrm>
            <a:off x="778125" y="559100"/>
            <a:ext cx="7587900" cy="3400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rPr b="1" lang="en-US" sz="3500">
                <a:solidFill>
                  <a:srgbClr val="4F2C1D"/>
                </a:solidFill>
              </a:rPr>
              <a:t>Innovation Center Chatbot Project</a:t>
            </a:r>
            <a:endParaRPr b="1" sz="3500">
              <a:solidFill>
                <a:srgbClr val="4F2C1D"/>
              </a:solidFill>
            </a:endParaRPr>
          </a:p>
          <a:p>
            <a:pPr indent="0" lvl="0" marL="0" marR="0" rtl="0" algn="ctr">
              <a:lnSpc>
                <a:spcPct val="100000"/>
              </a:lnSpc>
              <a:spcBef>
                <a:spcPts val="0"/>
              </a:spcBef>
              <a:spcAft>
                <a:spcPts val="0"/>
              </a:spcAft>
              <a:buClr>
                <a:srgbClr val="000000"/>
              </a:buClr>
              <a:buSzPts val="4800"/>
              <a:buFont typeface="Arial"/>
              <a:buNone/>
            </a:pPr>
            <a:r>
              <a:t/>
            </a:r>
            <a:endParaRPr b="1" sz="2400">
              <a:solidFill>
                <a:srgbClr val="4F2C1D"/>
              </a:solidFill>
            </a:endParaRPr>
          </a:p>
          <a:p>
            <a:pPr indent="0" lvl="0" marL="0" marR="0" rtl="0" algn="ctr">
              <a:lnSpc>
                <a:spcPct val="100000"/>
              </a:lnSpc>
              <a:spcBef>
                <a:spcPts val="0"/>
              </a:spcBef>
              <a:spcAft>
                <a:spcPts val="0"/>
              </a:spcAft>
              <a:buClr>
                <a:srgbClr val="000000"/>
              </a:buClr>
              <a:buSzPts val="4800"/>
              <a:buFont typeface="Arial"/>
              <a:buNone/>
            </a:pPr>
            <a:r>
              <a:t/>
            </a:r>
            <a:endParaRPr b="1" sz="2400">
              <a:solidFill>
                <a:srgbClr val="4F2C1D"/>
              </a:solidFill>
            </a:endParaRPr>
          </a:p>
          <a:p>
            <a:pPr indent="0" lvl="0" marL="0" marR="0" rtl="0" algn="ctr">
              <a:lnSpc>
                <a:spcPct val="100000"/>
              </a:lnSpc>
              <a:spcBef>
                <a:spcPts val="0"/>
              </a:spcBef>
              <a:spcAft>
                <a:spcPts val="0"/>
              </a:spcAft>
              <a:buClr>
                <a:srgbClr val="000000"/>
              </a:buClr>
              <a:buSzPts val="4800"/>
              <a:buFont typeface="Arial"/>
              <a:buNone/>
            </a:pPr>
            <a:r>
              <a:t/>
            </a:r>
            <a:endParaRPr b="1" sz="2400">
              <a:solidFill>
                <a:srgbClr val="4F2C1D"/>
              </a:solidFill>
            </a:endParaRPr>
          </a:p>
          <a:p>
            <a:pPr indent="0" lvl="0" marL="0" marR="0" rtl="0" algn="l">
              <a:lnSpc>
                <a:spcPct val="100000"/>
              </a:lnSpc>
              <a:spcBef>
                <a:spcPts val="0"/>
              </a:spcBef>
              <a:spcAft>
                <a:spcPts val="0"/>
              </a:spcAft>
              <a:buClr>
                <a:srgbClr val="000000"/>
              </a:buClr>
              <a:buSzPts val="4800"/>
              <a:buFont typeface="Arial"/>
              <a:buNone/>
            </a:pPr>
            <a:r>
              <a:t/>
            </a:r>
            <a:endParaRPr b="1" sz="2400">
              <a:solidFill>
                <a:srgbClr val="4F2C1D"/>
              </a:solidFill>
            </a:endParaRPr>
          </a:p>
          <a:p>
            <a:pPr indent="0" lvl="0" marL="0" marR="0" rtl="0" algn="ctr">
              <a:lnSpc>
                <a:spcPct val="100000"/>
              </a:lnSpc>
              <a:spcBef>
                <a:spcPts val="0"/>
              </a:spcBef>
              <a:spcAft>
                <a:spcPts val="0"/>
              </a:spcAft>
              <a:buClr>
                <a:srgbClr val="000000"/>
              </a:buClr>
              <a:buSzPts val="4800"/>
              <a:buFont typeface="Arial"/>
              <a:buNone/>
            </a:pPr>
            <a:r>
              <a:rPr lang="en-US" sz="2200">
                <a:solidFill>
                  <a:srgbClr val="4F2C1D"/>
                </a:solidFill>
              </a:rPr>
              <a:t>Text Analytics — Final Presentation</a:t>
            </a:r>
            <a:endParaRPr sz="2200">
              <a:solidFill>
                <a:srgbClr val="4F2C1D"/>
              </a:solidFill>
            </a:endParaRPr>
          </a:p>
          <a:p>
            <a:pPr indent="0" lvl="0" marL="0" marR="0" rtl="0" algn="ctr">
              <a:lnSpc>
                <a:spcPct val="100000"/>
              </a:lnSpc>
              <a:spcBef>
                <a:spcPts val="0"/>
              </a:spcBef>
              <a:spcAft>
                <a:spcPts val="0"/>
              </a:spcAft>
              <a:buClr>
                <a:srgbClr val="000000"/>
              </a:buClr>
              <a:buSzPts val="4800"/>
              <a:buFont typeface="Arial"/>
              <a:buNone/>
            </a:pPr>
            <a:r>
              <a:rPr lang="en-US" sz="2200">
                <a:solidFill>
                  <a:srgbClr val="4F2C1D"/>
                </a:solidFill>
              </a:rPr>
              <a:t>December 2021</a:t>
            </a:r>
            <a:endParaRPr sz="2200">
              <a:solidFill>
                <a:srgbClr val="4F2C1D"/>
              </a:solidFill>
            </a:endParaRPr>
          </a:p>
          <a:p>
            <a:pPr indent="0" lvl="0" marL="0" marR="0" rtl="0" algn="ctr">
              <a:lnSpc>
                <a:spcPct val="100000"/>
              </a:lnSpc>
              <a:spcBef>
                <a:spcPts val="0"/>
              </a:spcBef>
              <a:spcAft>
                <a:spcPts val="0"/>
              </a:spcAft>
              <a:buClr>
                <a:srgbClr val="000000"/>
              </a:buClr>
              <a:buSzPts val="4500"/>
              <a:buFont typeface="Arial"/>
              <a:buNone/>
            </a:pPr>
            <a:r>
              <a:t/>
            </a:r>
            <a:endParaRPr i="1" sz="6000" u="none" cap="none" strike="noStrike">
              <a:solidFill>
                <a:schemeClr val="dk1"/>
              </a:solidFill>
            </a:endParaRPr>
          </a:p>
        </p:txBody>
      </p:sp>
      <p:sp>
        <p:nvSpPr>
          <p:cNvPr id="33" name="Google Shape;33;p6"/>
          <p:cNvSpPr txBox="1"/>
          <p:nvPr/>
        </p:nvSpPr>
        <p:spPr>
          <a:xfrm>
            <a:off x="1274875" y="4411975"/>
            <a:ext cx="3297000" cy="1355400"/>
          </a:xfrm>
          <a:prstGeom prst="rect">
            <a:avLst/>
          </a:prstGeom>
          <a:noFill/>
          <a:ln>
            <a:noFill/>
          </a:ln>
        </p:spPr>
        <p:txBody>
          <a:bodyPr anchorCtr="0" anchor="t" bIns="45700" lIns="91425" spcFirstLastPara="1" rIns="91425" wrap="square" tIns="45700">
            <a:noAutofit/>
          </a:bodyPr>
          <a:lstStyle/>
          <a:p>
            <a:pPr indent="0" lvl="0" marL="0" marR="0" rtl="0" algn="l">
              <a:lnSpc>
                <a:spcPct val="50000"/>
              </a:lnSpc>
              <a:spcBef>
                <a:spcPts val="0"/>
              </a:spcBef>
              <a:spcAft>
                <a:spcPts val="0"/>
              </a:spcAft>
              <a:buClr>
                <a:srgbClr val="000000"/>
              </a:buClr>
              <a:buSzPts val="2000"/>
              <a:buFont typeface="Arial"/>
              <a:buNone/>
            </a:pPr>
            <a:r>
              <a:t/>
            </a:r>
            <a:endParaRPr b="1" i="0" sz="2000" u="none" cap="none" strike="noStrike">
              <a:solidFill>
                <a:srgbClr val="4F2C1D"/>
              </a:solidFill>
              <a:latin typeface="Arial"/>
              <a:ea typeface="Arial"/>
              <a:cs typeface="Arial"/>
              <a:sym typeface="Arial"/>
            </a:endParaRPr>
          </a:p>
          <a:p>
            <a:pPr indent="-368300" lvl="0" marL="457200" marR="0" rtl="0" algn="l">
              <a:lnSpc>
                <a:spcPct val="200000"/>
              </a:lnSpc>
              <a:spcBef>
                <a:spcPts val="0"/>
              </a:spcBef>
              <a:spcAft>
                <a:spcPts val="0"/>
              </a:spcAft>
              <a:buClr>
                <a:srgbClr val="4F2C1D"/>
              </a:buClr>
              <a:buSzPts val="2200"/>
              <a:buChar char="●"/>
            </a:pPr>
            <a:r>
              <a:rPr b="1" lang="en-US" sz="2200">
                <a:solidFill>
                  <a:srgbClr val="4F2C1D"/>
                </a:solidFill>
              </a:rPr>
              <a:t>Chensheng Wen</a:t>
            </a:r>
            <a:endParaRPr b="1" i="0" sz="2200" u="none" cap="none" strike="noStrike">
              <a:solidFill>
                <a:srgbClr val="4F2C1D"/>
              </a:solidFill>
            </a:endParaRPr>
          </a:p>
          <a:p>
            <a:pPr indent="-368300" lvl="0" marL="457200" marR="0" rtl="0" algn="l">
              <a:lnSpc>
                <a:spcPct val="200000"/>
              </a:lnSpc>
              <a:spcBef>
                <a:spcPts val="0"/>
              </a:spcBef>
              <a:spcAft>
                <a:spcPts val="0"/>
              </a:spcAft>
              <a:buClr>
                <a:srgbClr val="4F2C1D"/>
              </a:buClr>
              <a:buSzPts val="2200"/>
              <a:buChar char="●"/>
            </a:pPr>
            <a:r>
              <a:rPr b="1" lang="en-US" sz="2200">
                <a:solidFill>
                  <a:srgbClr val="4F2C1D"/>
                </a:solidFill>
              </a:rPr>
              <a:t>Hazel Chrobet</a:t>
            </a:r>
            <a:endParaRPr b="1" sz="2200">
              <a:solidFill>
                <a:srgbClr val="4F2C1D"/>
              </a:solidFill>
            </a:endParaRPr>
          </a:p>
          <a:p>
            <a:pPr indent="-368300" lvl="0" marL="457200" rtl="0" algn="l">
              <a:lnSpc>
                <a:spcPct val="200000"/>
              </a:lnSpc>
              <a:spcBef>
                <a:spcPts val="0"/>
              </a:spcBef>
              <a:spcAft>
                <a:spcPts val="0"/>
              </a:spcAft>
              <a:buClr>
                <a:srgbClr val="4F2C1D"/>
              </a:buClr>
              <a:buSzPts val="2200"/>
              <a:buChar char="●"/>
            </a:pPr>
            <a:r>
              <a:rPr b="1" lang="en-US" sz="2200">
                <a:solidFill>
                  <a:srgbClr val="4F2C1D"/>
                </a:solidFill>
              </a:rPr>
              <a:t>Xuan Liu</a:t>
            </a:r>
            <a:endParaRPr b="1" i="0" sz="2200" u="none" cap="none" strike="noStrike">
              <a:solidFill>
                <a:srgbClr val="4F2C1D"/>
              </a:solidFill>
            </a:endParaRPr>
          </a:p>
          <a:p>
            <a:pPr indent="0" lvl="0" marL="0" marR="0" rtl="0" algn="l">
              <a:lnSpc>
                <a:spcPct val="150000"/>
              </a:lnSpc>
              <a:spcBef>
                <a:spcPts val="0"/>
              </a:spcBef>
              <a:spcAft>
                <a:spcPts val="0"/>
              </a:spcAft>
              <a:buClr>
                <a:srgbClr val="000000"/>
              </a:buClr>
              <a:buSzPts val="2000"/>
              <a:buFont typeface="Arial"/>
              <a:buNone/>
            </a:pPr>
            <a:r>
              <a:t/>
            </a:r>
            <a:endParaRPr b="1" i="0" sz="2000" u="none" cap="none" strike="noStrike">
              <a:solidFill>
                <a:srgbClr val="4F2C1D"/>
              </a:solidFill>
              <a:latin typeface="Arial"/>
              <a:ea typeface="Arial"/>
              <a:cs typeface="Arial"/>
              <a:sym typeface="Arial"/>
            </a:endParaRPr>
          </a:p>
        </p:txBody>
      </p:sp>
      <p:pic>
        <p:nvPicPr>
          <p:cNvPr id="34" name="Google Shape;34;p6"/>
          <p:cNvPicPr preferRelativeResize="0"/>
          <p:nvPr/>
        </p:nvPicPr>
        <p:blipFill>
          <a:blip r:embed="rId3">
            <a:alphaModFix/>
          </a:blip>
          <a:stretch>
            <a:fillRect/>
          </a:stretch>
        </p:blipFill>
        <p:spPr>
          <a:xfrm>
            <a:off x="3940450" y="1193225"/>
            <a:ext cx="1263252" cy="12632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nvSpPr>
        <p:spPr>
          <a:xfrm flipH="1">
            <a:off x="555425" y="306400"/>
            <a:ext cx="6963300" cy="75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rgbClr val="4F2C1D"/>
              </a:buClr>
              <a:buSzPts val="4000"/>
              <a:buFont typeface="Arial"/>
              <a:buNone/>
            </a:pPr>
            <a:r>
              <a:rPr b="1" lang="en-US" sz="3700">
                <a:solidFill>
                  <a:srgbClr val="4F2C1D"/>
                </a:solidFill>
              </a:rPr>
              <a:t>Survey Research</a:t>
            </a:r>
            <a:endParaRPr b="1" sz="3700" u="none" cap="none" strike="noStrike">
              <a:solidFill>
                <a:srgbClr val="000000"/>
              </a:solidFill>
              <a:latin typeface="Arial"/>
              <a:ea typeface="Arial"/>
              <a:cs typeface="Arial"/>
              <a:sym typeface="Arial"/>
            </a:endParaRPr>
          </a:p>
        </p:txBody>
      </p:sp>
      <p:sp>
        <p:nvSpPr>
          <p:cNvPr id="99" name="Google Shape;99;p15"/>
          <p:cNvSpPr txBox="1"/>
          <p:nvPr/>
        </p:nvSpPr>
        <p:spPr>
          <a:xfrm>
            <a:off x="666200" y="1089375"/>
            <a:ext cx="57588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4F2C1D"/>
                </a:solidFill>
                <a:latin typeface="Calibri"/>
                <a:ea typeface="Calibri"/>
                <a:cs typeface="Calibri"/>
                <a:sym typeface="Calibri"/>
              </a:rPr>
              <a:t>Q. Can I get a job through the Innovation Center?</a:t>
            </a:r>
            <a:endParaRPr b="1" sz="2000">
              <a:solidFill>
                <a:srgbClr val="4F2C1D"/>
              </a:solidFill>
              <a:latin typeface="Calibri"/>
              <a:ea typeface="Calibri"/>
              <a:cs typeface="Calibri"/>
              <a:sym typeface="Calibri"/>
            </a:endParaRPr>
          </a:p>
          <a:p>
            <a:pPr indent="0" lvl="0" marL="0" rtl="0" algn="l">
              <a:spcBef>
                <a:spcPts val="0"/>
              </a:spcBef>
              <a:spcAft>
                <a:spcPts val="0"/>
              </a:spcAft>
              <a:buNone/>
            </a:pPr>
            <a:r>
              <a:t/>
            </a:r>
            <a:endParaRPr sz="1900">
              <a:solidFill>
                <a:srgbClr val="4F2C1D"/>
              </a:solidFill>
              <a:latin typeface="Calibri"/>
              <a:ea typeface="Calibri"/>
              <a:cs typeface="Calibri"/>
              <a:sym typeface="Calibri"/>
            </a:endParaRPr>
          </a:p>
          <a:p>
            <a:pPr indent="0" lvl="0" marL="0" rtl="0" algn="l">
              <a:spcBef>
                <a:spcPts val="0"/>
              </a:spcBef>
              <a:spcAft>
                <a:spcPts val="0"/>
              </a:spcAft>
              <a:buNone/>
            </a:pPr>
            <a:r>
              <a:rPr b="1" lang="en-US" sz="1900">
                <a:solidFill>
                  <a:srgbClr val="4F2C1D"/>
                </a:solidFill>
                <a:latin typeface="Calibri"/>
                <a:ea typeface="Calibri"/>
                <a:cs typeface="Calibri"/>
                <a:sym typeface="Calibri"/>
              </a:rPr>
              <a:t>A: Nearly 64% of respondents said YES</a:t>
            </a:r>
            <a:endParaRPr b="1" sz="1900">
              <a:solidFill>
                <a:srgbClr val="4F2C1D"/>
              </a:solidFill>
              <a:latin typeface="Calibri"/>
              <a:ea typeface="Calibri"/>
              <a:cs typeface="Calibri"/>
              <a:sym typeface="Calibri"/>
            </a:endParaRPr>
          </a:p>
          <a:p>
            <a:pPr indent="0" lvl="0" marL="0" rtl="0" algn="ctr">
              <a:spcBef>
                <a:spcPts val="0"/>
              </a:spcBef>
              <a:spcAft>
                <a:spcPts val="0"/>
              </a:spcAft>
              <a:buNone/>
            </a:pPr>
            <a:r>
              <a:t/>
            </a:r>
            <a:endParaRPr b="1" sz="1700">
              <a:solidFill>
                <a:srgbClr val="4F2C1D"/>
              </a:solidFill>
              <a:latin typeface="Calibri"/>
              <a:ea typeface="Calibri"/>
              <a:cs typeface="Calibri"/>
              <a:sym typeface="Calibri"/>
            </a:endParaRPr>
          </a:p>
        </p:txBody>
      </p:sp>
      <p:pic>
        <p:nvPicPr>
          <p:cNvPr id="100" name="Google Shape;100;p15"/>
          <p:cNvPicPr preferRelativeResize="0"/>
          <p:nvPr/>
        </p:nvPicPr>
        <p:blipFill>
          <a:blip r:embed="rId3">
            <a:alphaModFix/>
          </a:blip>
          <a:stretch>
            <a:fillRect/>
          </a:stretch>
        </p:blipFill>
        <p:spPr>
          <a:xfrm>
            <a:off x="1913250" y="2431872"/>
            <a:ext cx="5086350" cy="3371850"/>
          </a:xfrm>
          <a:prstGeom prst="rect">
            <a:avLst/>
          </a:prstGeom>
          <a:noFill/>
          <a:ln cap="flat" cmpd="sng" w="9525">
            <a:solidFill>
              <a:srgbClr val="898989"/>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nvSpPr>
        <p:spPr>
          <a:xfrm flipH="1">
            <a:off x="433925" y="306400"/>
            <a:ext cx="70848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rgbClr val="4F2C1D"/>
              </a:buClr>
              <a:buSzPts val="4000"/>
              <a:buFont typeface="Arial"/>
              <a:buNone/>
            </a:pPr>
            <a:r>
              <a:rPr b="1" lang="en-US" sz="3500">
                <a:solidFill>
                  <a:srgbClr val="4F2C1D"/>
                </a:solidFill>
              </a:rPr>
              <a:t>Survey Research</a:t>
            </a:r>
            <a:endParaRPr b="1" sz="3500" u="none" cap="none" strike="noStrike">
              <a:solidFill>
                <a:srgbClr val="000000"/>
              </a:solidFill>
              <a:latin typeface="Arial"/>
              <a:ea typeface="Arial"/>
              <a:cs typeface="Arial"/>
              <a:sym typeface="Arial"/>
            </a:endParaRPr>
          </a:p>
        </p:txBody>
      </p:sp>
      <p:pic>
        <p:nvPicPr>
          <p:cNvPr id="106" name="Google Shape;106;p16"/>
          <p:cNvPicPr preferRelativeResize="0"/>
          <p:nvPr/>
        </p:nvPicPr>
        <p:blipFill>
          <a:blip r:embed="rId3">
            <a:alphaModFix/>
          </a:blip>
          <a:stretch>
            <a:fillRect/>
          </a:stretch>
        </p:blipFill>
        <p:spPr>
          <a:xfrm>
            <a:off x="1762125" y="2330962"/>
            <a:ext cx="5439501" cy="3577163"/>
          </a:xfrm>
          <a:prstGeom prst="rect">
            <a:avLst/>
          </a:prstGeom>
          <a:noFill/>
          <a:ln cap="flat" cmpd="sng" w="9525">
            <a:solidFill>
              <a:srgbClr val="898989"/>
            </a:solidFill>
            <a:prstDash val="solid"/>
            <a:round/>
            <a:headEnd len="sm" w="sm" type="none"/>
            <a:tailEnd len="sm" w="sm" type="none"/>
          </a:ln>
        </p:spPr>
      </p:pic>
      <p:sp>
        <p:nvSpPr>
          <p:cNvPr id="107" name="Google Shape;107;p16"/>
          <p:cNvSpPr txBox="1"/>
          <p:nvPr/>
        </p:nvSpPr>
        <p:spPr>
          <a:xfrm>
            <a:off x="525275" y="933075"/>
            <a:ext cx="6435300" cy="167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solidFill>
                  <a:srgbClr val="4F2C1D"/>
                </a:solidFill>
                <a:latin typeface="Calibri"/>
                <a:ea typeface="Calibri"/>
                <a:cs typeface="Calibri"/>
                <a:sym typeface="Calibri"/>
              </a:rPr>
              <a:t>Q. Do you prefer academic credit or non-credit/certificate?</a:t>
            </a:r>
            <a:endParaRPr b="1" sz="1900">
              <a:solidFill>
                <a:srgbClr val="4F2C1D"/>
              </a:solidFill>
              <a:latin typeface="Calibri"/>
              <a:ea typeface="Calibri"/>
              <a:cs typeface="Calibri"/>
              <a:sym typeface="Calibri"/>
            </a:endParaRPr>
          </a:p>
          <a:p>
            <a:pPr indent="0" lvl="0" marL="0" rtl="0" algn="l">
              <a:spcBef>
                <a:spcPts val="0"/>
              </a:spcBef>
              <a:spcAft>
                <a:spcPts val="0"/>
              </a:spcAft>
              <a:buNone/>
            </a:pPr>
            <a:r>
              <a:t/>
            </a:r>
            <a:endParaRPr b="1" sz="1600">
              <a:solidFill>
                <a:srgbClr val="4F2C1D"/>
              </a:solidFill>
            </a:endParaRPr>
          </a:p>
          <a:p>
            <a:pPr indent="0" lvl="0" marL="0" rtl="0" algn="l">
              <a:lnSpc>
                <a:spcPct val="150000"/>
              </a:lnSpc>
              <a:spcBef>
                <a:spcPts val="0"/>
              </a:spcBef>
              <a:spcAft>
                <a:spcPts val="0"/>
              </a:spcAft>
              <a:buNone/>
            </a:pPr>
            <a:r>
              <a:rPr b="1" lang="en-US" sz="1600">
                <a:solidFill>
                  <a:srgbClr val="4F2C1D"/>
                </a:solidFill>
              </a:rPr>
              <a:t>A: </a:t>
            </a:r>
            <a:r>
              <a:rPr b="1" lang="en-US" sz="1600">
                <a:solidFill>
                  <a:srgbClr val="4F2C1D"/>
                </a:solidFill>
              </a:rPr>
              <a:t>Over 45% of respondents were open to either.</a:t>
            </a:r>
            <a:endParaRPr b="1" sz="1600">
              <a:solidFill>
                <a:srgbClr val="4F2C1D"/>
              </a:solidFill>
            </a:endParaRPr>
          </a:p>
          <a:p>
            <a:pPr indent="0" lvl="0" marL="0" rtl="0" algn="l">
              <a:lnSpc>
                <a:spcPct val="150000"/>
              </a:lnSpc>
              <a:spcBef>
                <a:spcPts val="0"/>
              </a:spcBef>
              <a:spcAft>
                <a:spcPts val="0"/>
              </a:spcAft>
              <a:buNone/>
            </a:pPr>
            <a:r>
              <a:rPr b="1" lang="en-US" sz="1600">
                <a:solidFill>
                  <a:srgbClr val="4F2C1D"/>
                </a:solidFill>
              </a:rPr>
              <a:t>     Nearly 32% of respondents prefer to get academic credit.</a:t>
            </a:r>
            <a:endParaRPr b="1" sz="1900">
              <a:solidFill>
                <a:srgbClr val="4F2C1D"/>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nvSpPr>
        <p:spPr>
          <a:xfrm>
            <a:off x="620150" y="198050"/>
            <a:ext cx="7132500" cy="708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3400">
                <a:solidFill>
                  <a:srgbClr val="4F2C1D"/>
                </a:solidFill>
              </a:rPr>
              <a:t>iVA Corpus Content</a:t>
            </a:r>
            <a:endParaRPr sz="1800"/>
          </a:p>
        </p:txBody>
      </p:sp>
      <p:pic>
        <p:nvPicPr>
          <p:cNvPr id="113" name="Google Shape;113;p17"/>
          <p:cNvPicPr preferRelativeResize="0"/>
          <p:nvPr/>
        </p:nvPicPr>
        <p:blipFill>
          <a:blip r:embed="rId3">
            <a:alphaModFix/>
          </a:blip>
          <a:stretch>
            <a:fillRect/>
          </a:stretch>
        </p:blipFill>
        <p:spPr>
          <a:xfrm>
            <a:off x="1668525" y="3173325"/>
            <a:ext cx="2538751" cy="2793349"/>
          </a:xfrm>
          <a:prstGeom prst="rect">
            <a:avLst/>
          </a:prstGeom>
          <a:noFill/>
          <a:ln cap="flat" cmpd="sng" w="9525">
            <a:solidFill>
              <a:srgbClr val="898989"/>
            </a:solidFill>
            <a:prstDash val="solid"/>
            <a:round/>
            <a:headEnd len="sm" w="sm" type="none"/>
            <a:tailEnd len="sm" w="sm" type="none"/>
          </a:ln>
        </p:spPr>
      </p:pic>
      <p:pic>
        <p:nvPicPr>
          <p:cNvPr id="114" name="Google Shape;114;p17"/>
          <p:cNvPicPr preferRelativeResize="0"/>
          <p:nvPr/>
        </p:nvPicPr>
        <p:blipFill>
          <a:blip r:embed="rId4">
            <a:alphaModFix/>
          </a:blip>
          <a:stretch>
            <a:fillRect/>
          </a:stretch>
        </p:blipFill>
        <p:spPr>
          <a:xfrm>
            <a:off x="4908182" y="3173325"/>
            <a:ext cx="2797912" cy="2793350"/>
          </a:xfrm>
          <a:prstGeom prst="rect">
            <a:avLst/>
          </a:prstGeom>
          <a:noFill/>
          <a:ln cap="flat" cmpd="sng" w="9525">
            <a:solidFill>
              <a:srgbClr val="898989"/>
            </a:solidFill>
            <a:prstDash val="solid"/>
            <a:round/>
            <a:headEnd len="sm" w="sm" type="none"/>
            <a:tailEnd len="sm" w="sm" type="none"/>
          </a:ln>
        </p:spPr>
      </p:pic>
      <p:pic>
        <p:nvPicPr>
          <p:cNvPr id="115" name="Google Shape;115;p17"/>
          <p:cNvPicPr preferRelativeResize="0"/>
          <p:nvPr/>
        </p:nvPicPr>
        <p:blipFill>
          <a:blip r:embed="rId5">
            <a:alphaModFix/>
          </a:blip>
          <a:stretch>
            <a:fillRect/>
          </a:stretch>
        </p:blipFill>
        <p:spPr>
          <a:xfrm>
            <a:off x="4655983" y="853765"/>
            <a:ext cx="3302311" cy="2226250"/>
          </a:xfrm>
          <a:prstGeom prst="rect">
            <a:avLst/>
          </a:prstGeom>
          <a:noFill/>
          <a:ln cap="flat" cmpd="sng" w="9525">
            <a:solidFill>
              <a:srgbClr val="333333"/>
            </a:solidFill>
            <a:prstDash val="solid"/>
            <a:round/>
            <a:headEnd len="sm" w="sm" type="none"/>
            <a:tailEnd len="sm" w="sm" type="none"/>
          </a:ln>
        </p:spPr>
      </p:pic>
      <p:pic>
        <p:nvPicPr>
          <p:cNvPr id="116" name="Google Shape;116;p17"/>
          <p:cNvPicPr preferRelativeResize="0"/>
          <p:nvPr/>
        </p:nvPicPr>
        <p:blipFill>
          <a:blip r:embed="rId6">
            <a:alphaModFix/>
          </a:blip>
          <a:stretch>
            <a:fillRect/>
          </a:stretch>
        </p:blipFill>
        <p:spPr>
          <a:xfrm>
            <a:off x="847425" y="853765"/>
            <a:ext cx="3078901" cy="2226250"/>
          </a:xfrm>
          <a:prstGeom prst="rect">
            <a:avLst/>
          </a:prstGeom>
          <a:noFill/>
          <a:ln cap="flat" cmpd="sng" w="9525">
            <a:solidFill>
              <a:srgbClr val="333333"/>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nvSpPr>
        <p:spPr>
          <a:xfrm flipH="1">
            <a:off x="808225" y="624875"/>
            <a:ext cx="4929900" cy="754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4F2C1D"/>
              </a:buClr>
              <a:buSzPts val="4000"/>
              <a:buFont typeface="Arial"/>
              <a:buNone/>
            </a:pPr>
            <a:r>
              <a:rPr b="1" lang="en-US" sz="3700">
                <a:solidFill>
                  <a:srgbClr val="4F2C1D"/>
                </a:solidFill>
              </a:rPr>
              <a:t>Libraries We Used</a:t>
            </a:r>
            <a:endParaRPr sz="2100">
              <a:highlight>
                <a:schemeClr val="lt1"/>
              </a:highlight>
            </a:endParaRPr>
          </a:p>
        </p:txBody>
      </p:sp>
      <p:sp>
        <p:nvSpPr>
          <p:cNvPr id="122" name="Google Shape;122;p18"/>
          <p:cNvSpPr/>
          <p:nvPr/>
        </p:nvSpPr>
        <p:spPr>
          <a:xfrm>
            <a:off x="808125" y="3789000"/>
            <a:ext cx="1698600" cy="1643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Beautiful</a:t>
            </a:r>
            <a:endParaRPr sz="1800"/>
          </a:p>
          <a:p>
            <a:pPr indent="0" lvl="0" marL="0" rtl="0" algn="ctr">
              <a:spcBef>
                <a:spcPts val="0"/>
              </a:spcBef>
              <a:spcAft>
                <a:spcPts val="0"/>
              </a:spcAft>
              <a:buNone/>
            </a:pPr>
            <a:r>
              <a:rPr lang="en-US" sz="1800"/>
              <a:t>Soup</a:t>
            </a:r>
            <a:endParaRPr sz="1800"/>
          </a:p>
        </p:txBody>
      </p:sp>
      <p:sp>
        <p:nvSpPr>
          <p:cNvPr id="123" name="Google Shape;123;p18"/>
          <p:cNvSpPr/>
          <p:nvPr/>
        </p:nvSpPr>
        <p:spPr>
          <a:xfrm>
            <a:off x="2734400" y="3789000"/>
            <a:ext cx="1698600" cy="1643400"/>
          </a:xfrm>
          <a:prstGeom prst="ellipse">
            <a:avLst/>
          </a:prstGeom>
          <a:solidFill>
            <a:srgbClr val="EAD1DC"/>
          </a:solid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NLTK </a:t>
            </a:r>
            <a:endParaRPr sz="1800"/>
          </a:p>
          <a:p>
            <a:pPr indent="0" lvl="0" marL="0" rtl="0" algn="ctr">
              <a:spcBef>
                <a:spcPts val="0"/>
              </a:spcBef>
              <a:spcAft>
                <a:spcPts val="0"/>
              </a:spcAft>
              <a:buNone/>
            </a:pPr>
            <a:r>
              <a:rPr lang="en-US" sz="1800"/>
              <a:t>and</a:t>
            </a:r>
            <a:endParaRPr sz="1800"/>
          </a:p>
          <a:p>
            <a:pPr indent="0" lvl="0" marL="0" rtl="0" algn="ctr">
              <a:spcBef>
                <a:spcPts val="0"/>
              </a:spcBef>
              <a:spcAft>
                <a:spcPts val="0"/>
              </a:spcAft>
              <a:buNone/>
            </a:pPr>
            <a:r>
              <a:rPr lang="en-US" sz="1800"/>
              <a:t>Speller</a:t>
            </a:r>
            <a:endParaRPr sz="1800"/>
          </a:p>
        </p:txBody>
      </p:sp>
      <p:sp>
        <p:nvSpPr>
          <p:cNvPr id="124" name="Google Shape;124;p18"/>
          <p:cNvSpPr/>
          <p:nvPr/>
        </p:nvSpPr>
        <p:spPr>
          <a:xfrm>
            <a:off x="4660675" y="3789000"/>
            <a:ext cx="1698600" cy="16434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450"/>
              <a:t>Transformer</a:t>
            </a:r>
            <a:endParaRPr sz="1450"/>
          </a:p>
        </p:txBody>
      </p:sp>
      <p:sp>
        <p:nvSpPr>
          <p:cNvPr id="125" name="Google Shape;125;p18"/>
          <p:cNvSpPr/>
          <p:nvPr/>
        </p:nvSpPr>
        <p:spPr>
          <a:xfrm>
            <a:off x="6586950" y="3789000"/>
            <a:ext cx="1698600" cy="1643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a:p>
            <a:pPr indent="0" lvl="0" marL="0" rtl="0" algn="ctr">
              <a:spcBef>
                <a:spcPts val="0"/>
              </a:spcBef>
              <a:spcAft>
                <a:spcPts val="0"/>
              </a:spcAft>
              <a:buNone/>
            </a:pPr>
            <a:r>
              <a:rPr lang="en-US" sz="1800"/>
              <a:t>DASH</a:t>
            </a:r>
            <a:endParaRPr sz="1800"/>
          </a:p>
          <a:p>
            <a:pPr indent="0" lvl="0" marL="0" rtl="0" algn="ctr">
              <a:spcBef>
                <a:spcPts val="0"/>
              </a:spcBef>
              <a:spcAft>
                <a:spcPts val="0"/>
              </a:spcAft>
              <a:buNone/>
            </a:pPr>
            <a:r>
              <a:t/>
            </a:r>
            <a:endParaRPr/>
          </a:p>
        </p:txBody>
      </p:sp>
      <p:sp>
        <p:nvSpPr>
          <p:cNvPr id="126" name="Google Shape;126;p18"/>
          <p:cNvSpPr/>
          <p:nvPr/>
        </p:nvSpPr>
        <p:spPr>
          <a:xfrm>
            <a:off x="1465975" y="2950725"/>
            <a:ext cx="456300" cy="925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txBox="1"/>
          <p:nvPr/>
        </p:nvSpPr>
        <p:spPr>
          <a:xfrm>
            <a:off x="1013750" y="2476425"/>
            <a:ext cx="16986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000">
                <a:solidFill>
                  <a:srgbClr val="4F2C1D"/>
                </a:solidFill>
                <a:latin typeface="Calibri"/>
                <a:ea typeface="Calibri"/>
                <a:cs typeface="Calibri"/>
                <a:sym typeface="Calibri"/>
              </a:rPr>
              <a:t>Web Scraper</a:t>
            </a:r>
            <a:endParaRPr>
              <a:latin typeface="Calibri"/>
              <a:ea typeface="Calibri"/>
              <a:cs typeface="Calibri"/>
              <a:sym typeface="Calibri"/>
            </a:endParaRPr>
          </a:p>
        </p:txBody>
      </p:sp>
      <p:sp>
        <p:nvSpPr>
          <p:cNvPr id="128" name="Google Shape;128;p18"/>
          <p:cNvSpPr/>
          <p:nvPr/>
        </p:nvSpPr>
        <p:spPr>
          <a:xfrm>
            <a:off x="3355550" y="2966100"/>
            <a:ext cx="456300" cy="925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7208100" y="2966100"/>
            <a:ext cx="456300" cy="925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5281825" y="2966100"/>
            <a:ext cx="456300" cy="925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txBox="1"/>
          <p:nvPr/>
        </p:nvSpPr>
        <p:spPr>
          <a:xfrm>
            <a:off x="2712350" y="2476425"/>
            <a:ext cx="2106900" cy="47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1900">
                <a:solidFill>
                  <a:srgbClr val="4F2C1D"/>
                </a:solidFill>
                <a:latin typeface="Calibri"/>
                <a:ea typeface="Calibri"/>
                <a:cs typeface="Calibri"/>
                <a:sym typeface="Calibri"/>
              </a:rPr>
              <a:t>Text Preprocessing</a:t>
            </a:r>
            <a:endParaRPr sz="1300">
              <a:latin typeface="Calibri"/>
              <a:ea typeface="Calibri"/>
              <a:cs typeface="Calibri"/>
              <a:sym typeface="Calibri"/>
            </a:endParaRPr>
          </a:p>
        </p:txBody>
      </p:sp>
      <p:sp>
        <p:nvSpPr>
          <p:cNvPr id="132" name="Google Shape;132;p18"/>
          <p:cNvSpPr txBox="1"/>
          <p:nvPr/>
        </p:nvSpPr>
        <p:spPr>
          <a:xfrm>
            <a:off x="4819250" y="2484225"/>
            <a:ext cx="1455900" cy="477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sz="1900">
                <a:solidFill>
                  <a:srgbClr val="4F2C1D"/>
                </a:solidFill>
                <a:latin typeface="Calibri"/>
                <a:ea typeface="Calibri"/>
                <a:cs typeface="Calibri"/>
                <a:sym typeface="Calibri"/>
              </a:rPr>
              <a:t>Model</a:t>
            </a:r>
            <a:endParaRPr sz="1300">
              <a:latin typeface="Calibri"/>
              <a:ea typeface="Calibri"/>
              <a:cs typeface="Calibri"/>
              <a:sym typeface="Calibri"/>
            </a:endParaRPr>
          </a:p>
        </p:txBody>
      </p:sp>
      <p:sp>
        <p:nvSpPr>
          <p:cNvPr id="133" name="Google Shape;133;p18"/>
          <p:cNvSpPr txBox="1"/>
          <p:nvPr/>
        </p:nvSpPr>
        <p:spPr>
          <a:xfrm>
            <a:off x="6708300" y="2476425"/>
            <a:ext cx="1455900" cy="49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sz="2000">
                <a:solidFill>
                  <a:srgbClr val="4F2C1D"/>
                </a:solidFill>
                <a:latin typeface="Calibri"/>
                <a:ea typeface="Calibri"/>
                <a:cs typeface="Calibri"/>
                <a:sym typeface="Calibri"/>
              </a:rPr>
              <a:t>Interface</a:t>
            </a:r>
            <a:endParaRPr>
              <a:latin typeface="Calibri"/>
              <a:ea typeface="Calibri"/>
              <a:cs typeface="Calibri"/>
              <a:sym typeface="Calibri"/>
            </a:endParaRPr>
          </a:p>
        </p:txBody>
      </p:sp>
      <p:pic>
        <p:nvPicPr>
          <p:cNvPr id="134" name="Google Shape;134;p18"/>
          <p:cNvPicPr preferRelativeResize="0"/>
          <p:nvPr/>
        </p:nvPicPr>
        <p:blipFill>
          <a:blip r:embed="rId3">
            <a:alphaModFix/>
          </a:blip>
          <a:stretch>
            <a:fillRect/>
          </a:stretch>
        </p:blipFill>
        <p:spPr>
          <a:xfrm>
            <a:off x="6511875" y="490050"/>
            <a:ext cx="1382026" cy="13819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nvSpPr>
        <p:spPr>
          <a:xfrm flipH="1">
            <a:off x="433850" y="544650"/>
            <a:ext cx="7060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4F2C1D"/>
              </a:buClr>
              <a:buSzPts val="4000"/>
              <a:buFont typeface="Arial"/>
              <a:buNone/>
            </a:pPr>
            <a:r>
              <a:rPr b="1" lang="en-US" sz="3600">
                <a:solidFill>
                  <a:srgbClr val="4F2C1D"/>
                </a:solidFill>
              </a:rPr>
              <a:t>Beta: Pros and Cons</a:t>
            </a:r>
            <a:endParaRPr b="1" i="0" sz="2800" u="none" cap="none" strike="noStrike">
              <a:solidFill>
                <a:srgbClr val="000000"/>
              </a:solidFill>
              <a:latin typeface="Arial"/>
              <a:ea typeface="Arial"/>
              <a:cs typeface="Arial"/>
              <a:sym typeface="Arial"/>
            </a:endParaRPr>
          </a:p>
        </p:txBody>
      </p:sp>
      <p:sp>
        <p:nvSpPr>
          <p:cNvPr id="140" name="Google Shape;140;p19"/>
          <p:cNvSpPr txBox="1"/>
          <p:nvPr/>
        </p:nvSpPr>
        <p:spPr>
          <a:xfrm>
            <a:off x="433850" y="2567089"/>
            <a:ext cx="3993300" cy="1800900"/>
          </a:xfrm>
          <a:prstGeom prst="rect">
            <a:avLst/>
          </a:prstGeom>
          <a:noFill/>
          <a:ln cap="flat" cmpd="sng" w="9525">
            <a:solidFill>
              <a:srgbClr val="898989"/>
            </a:solidFill>
            <a:prstDash val="solid"/>
            <a:round/>
            <a:headEnd len="sm" w="sm" type="none"/>
            <a:tailEnd len="sm" w="sm" type="none"/>
          </a:ln>
        </p:spPr>
        <p:txBody>
          <a:bodyPr anchorCtr="0" anchor="t" bIns="91425" lIns="91425" spcFirstLastPara="1" rIns="91425" wrap="square" tIns="91425">
            <a:spAutoFit/>
          </a:bodyPr>
          <a:lstStyle/>
          <a:p>
            <a:pPr indent="-361950" lvl="0" marL="457200" marR="0" rtl="0" algn="l">
              <a:lnSpc>
                <a:spcPct val="200000"/>
              </a:lnSpc>
              <a:spcBef>
                <a:spcPts val="0"/>
              </a:spcBef>
              <a:spcAft>
                <a:spcPts val="0"/>
              </a:spcAft>
              <a:buClr>
                <a:srgbClr val="4F2C1D"/>
              </a:buClr>
              <a:buSzPts val="2100"/>
              <a:buChar char="●"/>
            </a:pPr>
            <a:r>
              <a:rPr lang="en-US" sz="2100">
                <a:solidFill>
                  <a:srgbClr val="4F2C1D"/>
                </a:solidFill>
              </a:rPr>
              <a:t>Corrects typos</a:t>
            </a:r>
            <a:endParaRPr sz="2100">
              <a:solidFill>
                <a:srgbClr val="4F2C1D"/>
              </a:solidFill>
            </a:endParaRPr>
          </a:p>
          <a:p>
            <a:pPr indent="-361950" lvl="0" marL="457200" marR="0" rtl="0" algn="l">
              <a:lnSpc>
                <a:spcPct val="200000"/>
              </a:lnSpc>
              <a:spcBef>
                <a:spcPts val="0"/>
              </a:spcBef>
              <a:spcAft>
                <a:spcPts val="0"/>
              </a:spcAft>
              <a:buClr>
                <a:srgbClr val="4F2C1D"/>
              </a:buClr>
              <a:buSzPts val="2100"/>
              <a:buChar char="●"/>
            </a:pPr>
            <a:r>
              <a:rPr lang="en-US" sz="2100">
                <a:solidFill>
                  <a:srgbClr val="4F2C1D"/>
                </a:solidFill>
              </a:rPr>
              <a:t>Gather data from website</a:t>
            </a:r>
            <a:endParaRPr sz="2100">
              <a:solidFill>
                <a:srgbClr val="4F2C1D"/>
              </a:solidFill>
            </a:endParaRPr>
          </a:p>
          <a:p>
            <a:pPr indent="-361950" lvl="0" marL="457200" marR="0" rtl="0" algn="l">
              <a:lnSpc>
                <a:spcPct val="200000"/>
              </a:lnSpc>
              <a:spcBef>
                <a:spcPts val="0"/>
              </a:spcBef>
              <a:spcAft>
                <a:spcPts val="0"/>
              </a:spcAft>
              <a:buClr>
                <a:srgbClr val="4F2C1D"/>
              </a:buClr>
              <a:buSzPts val="2100"/>
              <a:buChar char="●"/>
            </a:pPr>
            <a:r>
              <a:rPr lang="en-US" sz="2100">
                <a:solidFill>
                  <a:srgbClr val="4F2C1D"/>
                </a:solidFill>
              </a:rPr>
              <a:t>Ready-to-go </a:t>
            </a:r>
            <a:r>
              <a:rPr lang="en-US" sz="2100">
                <a:solidFill>
                  <a:srgbClr val="4F2C1D"/>
                </a:solidFill>
              </a:rPr>
              <a:t>interface</a:t>
            </a:r>
            <a:endParaRPr sz="2100">
              <a:solidFill>
                <a:srgbClr val="4F2C1D"/>
              </a:solidFill>
            </a:endParaRPr>
          </a:p>
        </p:txBody>
      </p:sp>
      <p:sp>
        <p:nvSpPr>
          <p:cNvPr id="141" name="Google Shape;141;p19"/>
          <p:cNvSpPr txBox="1"/>
          <p:nvPr/>
        </p:nvSpPr>
        <p:spPr>
          <a:xfrm>
            <a:off x="545850" y="1914375"/>
            <a:ext cx="2858400" cy="52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rgbClr val="4F2C1D"/>
              </a:buClr>
              <a:buSzPts val="4000"/>
              <a:buFont typeface="Arial"/>
              <a:buNone/>
            </a:pPr>
            <a:r>
              <a:rPr b="1" lang="en-US" sz="2200">
                <a:solidFill>
                  <a:srgbClr val="4F2C1D"/>
                </a:solidFill>
              </a:rPr>
              <a:t>What Worked:</a:t>
            </a:r>
            <a:endParaRPr sz="1800">
              <a:latin typeface="Calibri"/>
              <a:ea typeface="Calibri"/>
              <a:cs typeface="Calibri"/>
              <a:sym typeface="Calibri"/>
            </a:endParaRPr>
          </a:p>
        </p:txBody>
      </p:sp>
      <p:sp>
        <p:nvSpPr>
          <p:cNvPr id="142" name="Google Shape;142;p19"/>
          <p:cNvSpPr txBox="1"/>
          <p:nvPr/>
        </p:nvSpPr>
        <p:spPr>
          <a:xfrm>
            <a:off x="4635650" y="1914372"/>
            <a:ext cx="2858400" cy="52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rgbClr val="4F2C1D"/>
              </a:buClr>
              <a:buSzPts val="4000"/>
              <a:buFont typeface="Arial"/>
              <a:buNone/>
            </a:pPr>
            <a:r>
              <a:rPr b="1" lang="en-US" sz="2200">
                <a:solidFill>
                  <a:srgbClr val="4F2C1D"/>
                </a:solidFill>
              </a:rPr>
              <a:t>Some Challenges:</a:t>
            </a:r>
            <a:endParaRPr sz="1800">
              <a:latin typeface="Calibri"/>
              <a:ea typeface="Calibri"/>
              <a:cs typeface="Calibri"/>
              <a:sym typeface="Calibri"/>
            </a:endParaRPr>
          </a:p>
        </p:txBody>
      </p:sp>
      <p:sp>
        <p:nvSpPr>
          <p:cNvPr id="143" name="Google Shape;143;p19"/>
          <p:cNvSpPr txBox="1"/>
          <p:nvPr/>
        </p:nvSpPr>
        <p:spPr>
          <a:xfrm>
            <a:off x="4572000" y="2567100"/>
            <a:ext cx="4508700" cy="1800900"/>
          </a:xfrm>
          <a:prstGeom prst="rect">
            <a:avLst/>
          </a:prstGeom>
          <a:noFill/>
          <a:ln cap="flat" cmpd="sng" w="9525">
            <a:solidFill>
              <a:srgbClr val="898989"/>
            </a:solidFill>
            <a:prstDash val="solid"/>
            <a:round/>
            <a:headEnd len="sm" w="sm" type="none"/>
            <a:tailEnd len="sm" w="sm" type="none"/>
          </a:ln>
        </p:spPr>
        <p:txBody>
          <a:bodyPr anchorCtr="0" anchor="t" bIns="91425" lIns="91425" spcFirstLastPara="1" rIns="91425" wrap="square" tIns="91425">
            <a:spAutoFit/>
          </a:bodyPr>
          <a:lstStyle/>
          <a:p>
            <a:pPr indent="-361950" lvl="0" marL="457200" marR="0" rtl="0" algn="l">
              <a:lnSpc>
                <a:spcPct val="200000"/>
              </a:lnSpc>
              <a:spcBef>
                <a:spcPts val="0"/>
              </a:spcBef>
              <a:spcAft>
                <a:spcPts val="0"/>
              </a:spcAft>
              <a:buClr>
                <a:srgbClr val="4F2C1D"/>
              </a:buClr>
              <a:buSzPts val="2100"/>
              <a:buChar char="●"/>
            </a:pPr>
            <a:r>
              <a:rPr lang="en-US" sz="2100">
                <a:solidFill>
                  <a:srgbClr val="4F2C1D"/>
                </a:solidFill>
              </a:rPr>
              <a:t>Insufficient amount of data</a:t>
            </a:r>
            <a:endParaRPr sz="2100">
              <a:solidFill>
                <a:srgbClr val="4F2C1D"/>
              </a:solidFill>
            </a:endParaRPr>
          </a:p>
          <a:p>
            <a:pPr indent="-361950" lvl="0" marL="457200" marR="0" rtl="0" algn="l">
              <a:lnSpc>
                <a:spcPct val="200000"/>
              </a:lnSpc>
              <a:spcBef>
                <a:spcPts val="0"/>
              </a:spcBef>
              <a:spcAft>
                <a:spcPts val="0"/>
              </a:spcAft>
              <a:buClr>
                <a:srgbClr val="4F2C1D"/>
              </a:buClr>
              <a:buSzPts val="2100"/>
              <a:buChar char="●"/>
            </a:pPr>
            <a:r>
              <a:rPr lang="en-US" sz="2100">
                <a:solidFill>
                  <a:srgbClr val="4F2C1D"/>
                </a:solidFill>
              </a:rPr>
              <a:t>Imbalance in dataset</a:t>
            </a:r>
            <a:endParaRPr sz="2100">
              <a:solidFill>
                <a:srgbClr val="4F2C1D"/>
              </a:solidFill>
            </a:endParaRPr>
          </a:p>
          <a:p>
            <a:pPr indent="-361950" lvl="0" marL="457200" marR="0" rtl="0" algn="l">
              <a:lnSpc>
                <a:spcPct val="200000"/>
              </a:lnSpc>
              <a:spcBef>
                <a:spcPts val="0"/>
              </a:spcBef>
              <a:spcAft>
                <a:spcPts val="0"/>
              </a:spcAft>
              <a:buClr>
                <a:srgbClr val="4F2C1D"/>
              </a:buClr>
              <a:buSzPts val="2100"/>
              <a:buChar char="●"/>
            </a:pPr>
            <a:r>
              <a:rPr lang="en-US" sz="2100">
                <a:solidFill>
                  <a:srgbClr val="4F2C1D"/>
                </a:solidFill>
              </a:rPr>
              <a:t>Simulate question and answers </a:t>
            </a:r>
            <a:endParaRPr sz="2100">
              <a:solidFill>
                <a:srgbClr val="4F2C1D"/>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txBox="1"/>
          <p:nvPr/>
        </p:nvSpPr>
        <p:spPr>
          <a:xfrm flipH="1">
            <a:off x="750625" y="334725"/>
            <a:ext cx="7701600" cy="107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F2C1D"/>
              </a:buClr>
              <a:buSzPts val="4000"/>
              <a:buFont typeface="Arial"/>
              <a:buNone/>
            </a:pPr>
            <a:r>
              <a:rPr b="1" lang="en-US" sz="3700">
                <a:solidFill>
                  <a:srgbClr val="4F2C1D"/>
                </a:solidFill>
              </a:rPr>
              <a:t>Beta Methodology</a:t>
            </a:r>
            <a:endParaRPr b="1" i="1" sz="3700">
              <a:solidFill>
                <a:srgbClr val="4F2C1D"/>
              </a:solidFill>
            </a:endParaRPr>
          </a:p>
          <a:p>
            <a:pPr indent="0" lvl="0" marL="0" marR="0" rtl="0" algn="l">
              <a:lnSpc>
                <a:spcPct val="100000"/>
              </a:lnSpc>
              <a:spcBef>
                <a:spcPts val="0"/>
              </a:spcBef>
              <a:spcAft>
                <a:spcPts val="0"/>
              </a:spcAft>
              <a:buClr>
                <a:srgbClr val="4F2C1D"/>
              </a:buClr>
              <a:buSzPts val="4000"/>
              <a:buFont typeface="Arial"/>
              <a:buNone/>
            </a:pPr>
            <a:r>
              <a:t/>
            </a:r>
            <a:endParaRPr sz="2100">
              <a:highlight>
                <a:schemeClr val="lt1"/>
              </a:highlight>
            </a:endParaRPr>
          </a:p>
        </p:txBody>
      </p:sp>
      <p:sp>
        <p:nvSpPr>
          <p:cNvPr id="149" name="Google Shape;149;p20"/>
          <p:cNvSpPr txBox="1"/>
          <p:nvPr/>
        </p:nvSpPr>
        <p:spPr>
          <a:xfrm>
            <a:off x="825900" y="1073700"/>
            <a:ext cx="7312800" cy="1146600"/>
          </a:xfrm>
          <a:prstGeom prst="rect">
            <a:avLst/>
          </a:prstGeom>
          <a:noFill/>
          <a:ln>
            <a:noFill/>
          </a:ln>
        </p:spPr>
        <p:txBody>
          <a:bodyPr anchorCtr="0" anchor="t" bIns="91425" lIns="91425" spcFirstLastPara="1" rIns="91425" wrap="square" tIns="91425">
            <a:spAutoFit/>
          </a:bodyPr>
          <a:lstStyle/>
          <a:p>
            <a:pPr indent="-387350" lvl="0" marL="457200" rtl="0" algn="l">
              <a:lnSpc>
                <a:spcPct val="150000"/>
              </a:lnSpc>
              <a:spcBef>
                <a:spcPts val="0"/>
              </a:spcBef>
              <a:spcAft>
                <a:spcPts val="0"/>
              </a:spcAft>
              <a:buClr>
                <a:srgbClr val="4F2C1D"/>
              </a:buClr>
              <a:buSzPts val="2500"/>
              <a:buFont typeface="Calibri"/>
              <a:buChar char="●"/>
            </a:pPr>
            <a:r>
              <a:rPr lang="en-US" sz="2500">
                <a:solidFill>
                  <a:srgbClr val="4F2C1D"/>
                </a:solidFill>
                <a:latin typeface="Calibri"/>
                <a:ea typeface="Calibri"/>
                <a:cs typeface="Calibri"/>
                <a:sym typeface="Calibri"/>
              </a:rPr>
              <a:t>Check words</a:t>
            </a:r>
            <a:endParaRPr sz="2500">
              <a:solidFill>
                <a:srgbClr val="4F2C1D"/>
              </a:solidFill>
              <a:latin typeface="Calibri"/>
              <a:ea typeface="Calibri"/>
              <a:cs typeface="Calibri"/>
              <a:sym typeface="Calibri"/>
            </a:endParaRPr>
          </a:p>
          <a:p>
            <a:pPr indent="-387350" lvl="0" marL="457200" rtl="0" algn="l">
              <a:lnSpc>
                <a:spcPct val="150000"/>
              </a:lnSpc>
              <a:spcBef>
                <a:spcPts val="0"/>
              </a:spcBef>
              <a:spcAft>
                <a:spcPts val="0"/>
              </a:spcAft>
              <a:buClr>
                <a:srgbClr val="4F2C1D"/>
              </a:buClr>
              <a:buSzPts val="2500"/>
              <a:buFont typeface="Calibri"/>
              <a:buChar char="●"/>
            </a:pPr>
            <a:r>
              <a:rPr lang="en-US" sz="2500">
                <a:solidFill>
                  <a:srgbClr val="4F2C1D"/>
                </a:solidFill>
                <a:latin typeface="Calibri"/>
                <a:ea typeface="Calibri"/>
                <a:cs typeface="Calibri"/>
                <a:sym typeface="Calibri"/>
              </a:rPr>
              <a:t>Pre-trained Q&amp;A Model</a:t>
            </a:r>
            <a:endParaRPr sz="2500">
              <a:solidFill>
                <a:srgbClr val="4F2C1D"/>
              </a:solidFill>
              <a:latin typeface="Calibri"/>
              <a:ea typeface="Calibri"/>
              <a:cs typeface="Calibri"/>
              <a:sym typeface="Calibri"/>
            </a:endParaRPr>
          </a:p>
        </p:txBody>
      </p:sp>
      <p:sp>
        <p:nvSpPr>
          <p:cNvPr id="150" name="Google Shape;150;p20"/>
          <p:cNvSpPr/>
          <p:nvPr/>
        </p:nvSpPr>
        <p:spPr>
          <a:xfrm>
            <a:off x="939650" y="3988425"/>
            <a:ext cx="1692900" cy="528600"/>
          </a:xfrm>
          <a:prstGeom prst="rect">
            <a:avLst/>
          </a:prstGeom>
          <a:solidFill>
            <a:srgbClr val="FFFFFF"/>
          </a:solid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Corpus</a:t>
            </a:r>
            <a:endParaRPr/>
          </a:p>
        </p:txBody>
      </p:sp>
      <p:sp>
        <p:nvSpPr>
          <p:cNvPr id="151" name="Google Shape;151;p20"/>
          <p:cNvSpPr/>
          <p:nvPr/>
        </p:nvSpPr>
        <p:spPr>
          <a:xfrm>
            <a:off x="2788000" y="4027875"/>
            <a:ext cx="870300" cy="449700"/>
          </a:xfrm>
          <a:prstGeom prst="rightArrow">
            <a:avLst>
              <a:gd fmla="val 50000" name="adj1"/>
              <a:gd fmla="val 50000" name="adj2"/>
            </a:avLst>
          </a:prstGeom>
          <a:solidFill>
            <a:srgbClr val="FFFFFF"/>
          </a:solid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Into</a:t>
            </a:r>
            <a:endParaRPr/>
          </a:p>
        </p:txBody>
      </p:sp>
      <p:sp>
        <p:nvSpPr>
          <p:cNvPr id="152" name="Google Shape;152;p20"/>
          <p:cNvSpPr/>
          <p:nvPr/>
        </p:nvSpPr>
        <p:spPr>
          <a:xfrm>
            <a:off x="3844888" y="3969375"/>
            <a:ext cx="1413600" cy="566700"/>
          </a:xfrm>
          <a:prstGeom prst="rect">
            <a:avLst/>
          </a:prstGeom>
          <a:solidFill>
            <a:srgbClr val="FFFFFF"/>
          </a:solid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Pre-trained model</a:t>
            </a:r>
            <a:endParaRPr/>
          </a:p>
        </p:txBody>
      </p:sp>
      <p:sp>
        <p:nvSpPr>
          <p:cNvPr id="153" name="Google Shape;153;p20"/>
          <p:cNvSpPr/>
          <p:nvPr/>
        </p:nvSpPr>
        <p:spPr>
          <a:xfrm>
            <a:off x="6272900" y="3969375"/>
            <a:ext cx="1692900" cy="566700"/>
          </a:xfrm>
          <a:prstGeom prst="rect">
            <a:avLst/>
          </a:prstGeom>
          <a:solidFill>
            <a:srgbClr val="FFFFFF"/>
          </a:solid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Answer</a:t>
            </a:r>
            <a:endParaRPr/>
          </a:p>
        </p:txBody>
      </p:sp>
      <p:sp>
        <p:nvSpPr>
          <p:cNvPr id="154" name="Google Shape;154;p20"/>
          <p:cNvSpPr/>
          <p:nvPr/>
        </p:nvSpPr>
        <p:spPr>
          <a:xfrm>
            <a:off x="3844900" y="2575438"/>
            <a:ext cx="1413600" cy="528600"/>
          </a:xfrm>
          <a:prstGeom prst="rect">
            <a:avLst/>
          </a:prstGeom>
          <a:solidFill>
            <a:srgbClr val="FFFFFF"/>
          </a:solid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Preprocess</a:t>
            </a:r>
            <a:endParaRPr/>
          </a:p>
        </p:txBody>
      </p:sp>
      <p:sp>
        <p:nvSpPr>
          <p:cNvPr id="155" name="Google Shape;155;p20"/>
          <p:cNvSpPr/>
          <p:nvPr/>
        </p:nvSpPr>
        <p:spPr>
          <a:xfrm>
            <a:off x="5363825" y="4027875"/>
            <a:ext cx="870300" cy="449700"/>
          </a:xfrm>
          <a:prstGeom prst="rightArrow">
            <a:avLst>
              <a:gd fmla="val 50000" name="adj1"/>
              <a:gd fmla="val 50000" name="adj2"/>
            </a:avLst>
          </a:prstGeom>
          <a:solidFill>
            <a:srgbClr val="FFFFFF"/>
          </a:solid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Get</a:t>
            </a:r>
            <a:endParaRPr/>
          </a:p>
        </p:txBody>
      </p:sp>
      <p:sp>
        <p:nvSpPr>
          <p:cNvPr id="156" name="Google Shape;156;p20"/>
          <p:cNvSpPr/>
          <p:nvPr/>
        </p:nvSpPr>
        <p:spPr>
          <a:xfrm>
            <a:off x="939650" y="2594488"/>
            <a:ext cx="1692900" cy="528600"/>
          </a:xfrm>
          <a:prstGeom prst="rect">
            <a:avLst/>
          </a:prstGeom>
          <a:solidFill>
            <a:srgbClr val="FFFFFF"/>
          </a:solid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Words from users</a:t>
            </a:r>
            <a:endParaRPr/>
          </a:p>
        </p:txBody>
      </p:sp>
      <p:sp>
        <p:nvSpPr>
          <p:cNvPr id="157" name="Google Shape;157;p20"/>
          <p:cNvSpPr/>
          <p:nvPr/>
        </p:nvSpPr>
        <p:spPr>
          <a:xfrm>
            <a:off x="2766900" y="2633938"/>
            <a:ext cx="870300" cy="449700"/>
          </a:xfrm>
          <a:prstGeom prst="rightArrow">
            <a:avLst>
              <a:gd fmla="val 50000" name="adj1"/>
              <a:gd fmla="val 50000" name="adj2"/>
            </a:avLst>
          </a:prstGeom>
          <a:solidFill>
            <a:srgbClr val="FFFFFF"/>
          </a:solid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Into</a:t>
            </a:r>
            <a:endParaRPr/>
          </a:p>
        </p:txBody>
      </p:sp>
      <p:sp>
        <p:nvSpPr>
          <p:cNvPr id="158" name="Google Shape;158;p20"/>
          <p:cNvSpPr/>
          <p:nvPr/>
        </p:nvSpPr>
        <p:spPr>
          <a:xfrm>
            <a:off x="5363825" y="2633938"/>
            <a:ext cx="870300" cy="449700"/>
          </a:xfrm>
          <a:prstGeom prst="rightArrow">
            <a:avLst>
              <a:gd fmla="val 50000" name="adj1"/>
              <a:gd fmla="val 50000" name="adj2"/>
            </a:avLst>
          </a:prstGeom>
          <a:solidFill>
            <a:srgbClr val="FFFFFF"/>
          </a:solid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Get</a:t>
            </a:r>
            <a:endParaRPr/>
          </a:p>
        </p:txBody>
      </p:sp>
      <p:sp>
        <p:nvSpPr>
          <p:cNvPr id="159" name="Google Shape;159;p20"/>
          <p:cNvSpPr/>
          <p:nvPr/>
        </p:nvSpPr>
        <p:spPr>
          <a:xfrm>
            <a:off x="6272900" y="2556388"/>
            <a:ext cx="1546500" cy="566700"/>
          </a:xfrm>
          <a:prstGeom prst="rect">
            <a:avLst/>
          </a:prstGeom>
          <a:solidFill>
            <a:srgbClr val="FFFFFF"/>
          </a:solid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Match</a:t>
            </a:r>
            <a:r>
              <a:rPr lang="en-US"/>
              <a:t> Response</a:t>
            </a:r>
            <a:endParaRPr/>
          </a:p>
        </p:txBody>
      </p:sp>
      <p:sp>
        <p:nvSpPr>
          <p:cNvPr id="160" name="Google Shape;160;p20"/>
          <p:cNvSpPr txBox="1"/>
          <p:nvPr/>
        </p:nvSpPr>
        <p:spPr>
          <a:xfrm>
            <a:off x="7149700" y="3346138"/>
            <a:ext cx="177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If no </a:t>
            </a:r>
            <a:r>
              <a:rPr lang="en-US">
                <a:latin typeface="Calibri"/>
                <a:ea typeface="Calibri"/>
                <a:cs typeface="Calibri"/>
                <a:sym typeface="Calibri"/>
              </a:rPr>
              <a:t>match responses</a:t>
            </a:r>
            <a:endParaRPr>
              <a:latin typeface="Calibri"/>
              <a:ea typeface="Calibri"/>
              <a:cs typeface="Calibri"/>
              <a:sym typeface="Calibri"/>
            </a:endParaRPr>
          </a:p>
        </p:txBody>
      </p:sp>
      <p:sp>
        <p:nvSpPr>
          <p:cNvPr id="161" name="Google Shape;161;p20"/>
          <p:cNvSpPr/>
          <p:nvPr/>
        </p:nvSpPr>
        <p:spPr>
          <a:xfrm>
            <a:off x="6696800" y="3229700"/>
            <a:ext cx="453000" cy="631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rot="-3084110">
            <a:off x="2989641" y="2903159"/>
            <a:ext cx="391918" cy="133692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txBox="1"/>
          <p:nvPr/>
        </p:nvSpPr>
        <p:spPr>
          <a:xfrm rot="2492109">
            <a:off x="2655709" y="3279338"/>
            <a:ext cx="870484" cy="40018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Into</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1"/>
          <p:cNvSpPr txBox="1"/>
          <p:nvPr/>
        </p:nvSpPr>
        <p:spPr>
          <a:xfrm flipH="1">
            <a:off x="2423025" y="734950"/>
            <a:ext cx="4180500" cy="107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F2C1D"/>
              </a:buClr>
              <a:buSzPts val="4000"/>
              <a:buFont typeface="Arial"/>
              <a:buNone/>
            </a:pPr>
            <a:r>
              <a:rPr b="1" lang="en-US" sz="3700">
                <a:solidFill>
                  <a:srgbClr val="4F2C1D"/>
                </a:solidFill>
              </a:rPr>
              <a:t>Beta Chatbot </a:t>
            </a:r>
            <a:endParaRPr b="1" sz="1800">
              <a:solidFill>
                <a:schemeClr val="dk1"/>
              </a:solidFill>
              <a:highlight>
                <a:schemeClr val="lt1"/>
              </a:highlight>
            </a:endParaRPr>
          </a:p>
          <a:p>
            <a:pPr indent="0" lvl="0" marL="0" marR="0" rtl="0" algn="l">
              <a:lnSpc>
                <a:spcPct val="100000"/>
              </a:lnSpc>
              <a:spcBef>
                <a:spcPts val="0"/>
              </a:spcBef>
              <a:spcAft>
                <a:spcPts val="0"/>
              </a:spcAft>
              <a:buClr>
                <a:srgbClr val="4F2C1D"/>
              </a:buClr>
              <a:buSzPts val="4000"/>
              <a:buFont typeface="Arial"/>
              <a:buNone/>
            </a:pPr>
            <a:r>
              <a:t/>
            </a:r>
            <a:endParaRPr b="1" sz="2100">
              <a:highlight>
                <a:schemeClr val="lt1"/>
              </a:highlight>
            </a:endParaRPr>
          </a:p>
        </p:txBody>
      </p:sp>
      <p:sp>
        <p:nvSpPr>
          <p:cNvPr id="169" name="Google Shape;169;p21"/>
          <p:cNvSpPr txBox="1"/>
          <p:nvPr/>
        </p:nvSpPr>
        <p:spPr>
          <a:xfrm>
            <a:off x="1918925" y="2570100"/>
            <a:ext cx="4572000" cy="229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a:p>
          <a:p>
            <a:pPr indent="0" lvl="0" marL="0" rtl="0" algn="ctr">
              <a:lnSpc>
                <a:spcPct val="115000"/>
              </a:lnSpc>
              <a:spcBef>
                <a:spcPts val="0"/>
              </a:spcBef>
              <a:spcAft>
                <a:spcPts val="0"/>
              </a:spcAft>
              <a:buNone/>
            </a:pPr>
            <a:r>
              <a:t/>
            </a:r>
            <a:endParaRPr/>
          </a:p>
          <a:p>
            <a:pPr indent="0" lvl="0" marL="0" rtl="0" algn="ctr">
              <a:lnSpc>
                <a:spcPct val="115000"/>
              </a:lnSpc>
              <a:spcBef>
                <a:spcPts val="0"/>
              </a:spcBef>
              <a:spcAft>
                <a:spcPts val="0"/>
              </a:spcAft>
              <a:buNone/>
            </a:pPr>
            <a:r>
              <a:t/>
            </a:r>
            <a:endParaRPr/>
          </a:p>
          <a:p>
            <a:pPr indent="0" lvl="0" marL="0" rtl="0" algn="ctr">
              <a:lnSpc>
                <a:spcPct val="115000"/>
              </a:lnSpc>
              <a:spcBef>
                <a:spcPts val="0"/>
              </a:spcBef>
              <a:spcAft>
                <a:spcPts val="0"/>
              </a:spcAft>
              <a:buNone/>
            </a:pPr>
            <a:r>
              <a:rPr lang="en-US" sz="2700" u="sng">
                <a:solidFill>
                  <a:srgbClr val="4F2C1D"/>
                </a:solidFill>
                <a:highlight>
                  <a:srgbClr val="FFFFFF"/>
                </a:highlight>
                <a:hlinkClick r:id="rId3">
                  <a:extLst>
                    <a:ext uri="{A12FA001-AC4F-418D-AE19-62706E023703}">
                      <ahyp:hlinkClr val="tx"/>
                    </a:ext>
                  </a:extLst>
                </a:hlinkClick>
              </a:rPr>
              <a:t>http://127.0.0.1:8050/</a:t>
            </a:r>
            <a:endParaRPr sz="2700" u="sng">
              <a:solidFill>
                <a:srgbClr val="4F2C1D"/>
              </a:solidFill>
              <a:highlight>
                <a:srgbClr val="FFFFFF"/>
              </a:highlight>
            </a:endParaRPr>
          </a:p>
          <a:p>
            <a:pPr indent="0" lvl="0" marL="0" rtl="0" algn="ctr">
              <a:lnSpc>
                <a:spcPct val="115000"/>
              </a:lnSpc>
              <a:spcBef>
                <a:spcPts val="0"/>
              </a:spcBef>
              <a:spcAft>
                <a:spcPts val="0"/>
              </a:spcAft>
              <a:buNone/>
            </a:pPr>
            <a:r>
              <a:t/>
            </a:r>
            <a:endParaRPr sz="2700" u="sng">
              <a:solidFill>
                <a:srgbClr val="4F2C1D"/>
              </a:solidFill>
              <a:highlight>
                <a:srgbClr val="FFFFFF"/>
              </a:highlight>
            </a:endParaRPr>
          </a:p>
          <a:p>
            <a:pPr indent="0" lvl="0" marL="0" rtl="0" algn="ctr">
              <a:lnSpc>
                <a:spcPct val="115000"/>
              </a:lnSpc>
              <a:spcBef>
                <a:spcPts val="0"/>
              </a:spcBef>
              <a:spcAft>
                <a:spcPts val="0"/>
              </a:spcAft>
              <a:buNone/>
            </a:pPr>
            <a:r>
              <a:t/>
            </a:r>
            <a:endParaRPr sz="2700" u="sng">
              <a:solidFill>
                <a:srgbClr val="4F2C1D"/>
              </a:solidFill>
              <a:highlight>
                <a:srgbClr val="FFFFFF"/>
              </a:highlight>
            </a:endParaRPr>
          </a:p>
        </p:txBody>
      </p:sp>
      <p:pic>
        <p:nvPicPr>
          <p:cNvPr id="170" name="Google Shape;170;p21"/>
          <p:cNvPicPr preferRelativeResize="0"/>
          <p:nvPr/>
        </p:nvPicPr>
        <p:blipFill>
          <a:blip r:embed="rId4">
            <a:alphaModFix/>
          </a:blip>
          <a:stretch>
            <a:fillRect/>
          </a:stretch>
        </p:blipFill>
        <p:spPr>
          <a:xfrm>
            <a:off x="677900" y="506350"/>
            <a:ext cx="1443174" cy="14431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2"/>
          <p:cNvSpPr txBox="1"/>
          <p:nvPr/>
        </p:nvSpPr>
        <p:spPr>
          <a:xfrm flipH="1">
            <a:off x="545850" y="483950"/>
            <a:ext cx="7720500" cy="107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F2C1D"/>
              </a:buClr>
              <a:buSzPts val="4000"/>
              <a:buFont typeface="Arial"/>
              <a:buNone/>
            </a:pPr>
            <a:r>
              <a:rPr b="1" lang="en-US" sz="3700">
                <a:solidFill>
                  <a:srgbClr val="4F2C1D"/>
                </a:solidFill>
              </a:rPr>
              <a:t>Beta II: Proposed Improvements</a:t>
            </a:r>
            <a:endParaRPr sz="1800">
              <a:solidFill>
                <a:schemeClr val="dk1"/>
              </a:solidFill>
              <a:highlight>
                <a:schemeClr val="lt1"/>
              </a:highlight>
            </a:endParaRPr>
          </a:p>
          <a:p>
            <a:pPr indent="0" lvl="0" marL="0" marR="0" rtl="0" algn="l">
              <a:lnSpc>
                <a:spcPct val="100000"/>
              </a:lnSpc>
              <a:spcBef>
                <a:spcPts val="0"/>
              </a:spcBef>
              <a:spcAft>
                <a:spcPts val="0"/>
              </a:spcAft>
              <a:buClr>
                <a:srgbClr val="4F2C1D"/>
              </a:buClr>
              <a:buSzPts val="4000"/>
              <a:buFont typeface="Arial"/>
              <a:buNone/>
            </a:pPr>
            <a:r>
              <a:t/>
            </a:r>
            <a:endParaRPr sz="2100">
              <a:highlight>
                <a:schemeClr val="lt1"/>
              </a:highlight>
            </a:endParaRPr>
          </a:p>
        </p:txBody>
      </p:sp>
      <p:sp>
        <p:nvSpPr>
          <p:cNvPr id="176" name="Google Shape;176;p22"/>
          <p:cNvSpPr txBox="1"/>
          <p:nvPr/>
        </p:nvSpPr>
        <p:spPr>
          <a:xfrm>
            <a:off x="545850" y="1691050"/>
            <a:ext cx="8052300" cy="27705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381000" lvl="0" marL="457200" marR="0" rtl="0" algn="l">
              <a:lnSpc>
                <a:spcPct val="200000"/>
              </a:lnSpc>
              <a:spcBef>
                <a:spcPts val="0"/>
              </a:spcBef>
              <a:spcAft>
                <a:spcPts val="0"/>
              </a:spcAft>
              <a:buClr>
                <a:srgbClr val="4F2C1D"/>
              </a:buClr>
              <a:buSzPts val="2400"/>
              <a:buFont typeface="Arial"/>
              <a:buChar char="●"/>
            </a:pPr>
            <a:r>
              <a:rPr b="1" lang="en-US" sz="2400">
                <a:solidFill>
                  <a:srgbClr val="4F2C1D"/>
                </a:solidFill>
              </a:rPr>
              <a:t>Deploy Chatbot to multiple platforms</a:t>
            </a:r>
            <a:endParaRPr b="1" sz="2400">
              <a:solidFill>
                <a:srgbClr val="4F2C1D"/>
              </a:solidFill>
            </a:endParaRPr>
          </a:p>
          <a:p>
            <a:pPr indent="-381000" lvl="0" marL="457200" marR="0" rtl="0" algn="l">
              <a:lnSpc>
                <a:spcPct val="200000"/>
              </a:lnSpc>
              <a:spcBef>
                <a:spcPts val="0"/>
              </a:spcBef>
              <a:spcAft>
                <a:spcPts val="0"/>
              </a:spcAft>
              <a:buClr>
                <a:srgbClr val="4F2C1D"/>
              </a:buClr>
              <a:buSzPts val="2400"/>
              <a:buFont typeface="Arial"/>
              <a:buChar char="●"/>
            </a:pPr>
            <a:r>
              <a:rPr b="1" lang="en-US" sz="2400">
                <a:solidFill>
                  <a:srgbClr val="4F2C1D"/>
                </a:solidFill>
              </a:rPr>
              <a:t>Speed up model </a:t>
            </a:r>
            <a:r>
              <a:rPr b="1" lang="en-US" sz="2400">
                <a:solidFill>
                  <a:srgbClr val="4F2C1D"/>
                </a:solidFill>
              </a:rPr>
              <a:t>processing</a:t>
            </a:r>
            <a:r>
              <a:rPr b="1" lang="en-US" sz="2400">
                <a:solidFill>
                  <a:srgbClr val="4F2C1D"/>
                </a:solidFill>
              </a:rPr>
              <a:t> time</a:t>
            </a:r>
            <a:endParaRPr b="1" sz="2400">
              <a:solidFill>
                <a:srgbClr val="4F2C1D"/>
              </a:solidFill>
            </a:endParaRPr>
          </a:p>
          <a:p>
            <a:pPr indent="-381000" lvl="0" marL="457200" marR="0" rtl="0" algn="l">
              <a:lnSpc>
                <a:spcPct val="200000"/>
              </a:lnSpc>
              <a:spcBef>
                <a:spcPts val="0"/>
              </a:spcBef>
              <a:spcAft>
                <a:spcPts val="0"/>
              </a:spcAft>
              <a:buClr>
                <a:srgbClr val="4F2C1D"/>
              </a:buClr>
              <a:buSzPts val="2400"/>
              <a:buChar char="●"/>
            </a:pPr>
            <a:r>
              <a:rPr b="1" lang="en-US" sz="2400">
                <a:solidFill>
                  <a:srgbClr val="4F2C1D"/>
                </a:solidFill>
              </a:rPr>
              <a:t>Improve interface d</a:t>
            </a:r>
            <a:r>
              <a:rPr b="1" lang="en-US" sz="2400">
                <a:solidFill>
                  <a:srgbClr val="4F2C1D"/>
                </a:solidFill>
              </a:rPr>
              <a:t>esign</a:t>
            </a:r>
            <a:endParaRPr b="1" sz="2400">
              <a:solidFill>
                <a:srgbClr val="4F2C1D"/>
              </a:solidFill>
            </a:endParaRPr>
          </a:p>
          <a:p>
            <a:pPr indent="-381000" lvl="0" marL="457200" marR="0" rtl="0" algn="l">
              <a:lnSpc>
                <a:spcPct val="200000"/>
              </a:lnSpc>
              <a:spcBef>
                <a:spcPts val="0"/>
              </a:spcBef>
              <a:spcAft>
                <a:spcPts val="0"/>
              </a:spcAft>
              <a:buClr>
                <a:srgbClr val="4F2C1D"/>
              </a:buClr>
              <a:buSzPts val="2400"/>
              <a:buChar char="●"/>
            </a:pPr>
            <a:r>
              <a:rPr b="1" lang="en-US" sz="2400">
                <a:solidFill>
                  <a:srgbClr val="4F2C1D"/>
                </a:solidFill>
              </a:rPr>
              <a:t>Stronger branding</a:t>
            </a:r>
            <a:endParaRPr b="1" sz="2400">
              <a:solidFill>
                <a:srgbClr val="4F2C1D"/>
              </a:solidFill>
            </a:endParaRPr>
          </a:p>
        </p:txBody>
      </p:sp>
      <p:pic>
        <p:nvPicPr>
          <p:cNvPr id="177" name="Google Shape;177;p22"/>
          <p:cNvPicPr preferRelativeResize="0"/>
          <p:nvPr/>
        </p:nvPicPr>
        <p:blipFill>
          <a:blip r:embed="rId3">
            <a:alphaModFix/>
          </a:blip>
          <a:stretch>
            <a:fillRect/>
          </a:stretch>
        </p:blipFill>
        <p:spPr>
          <a:xfrm>
            <a:off x="5326875" y="3377450"/>
            <a:ext cx="2748450" cy="2123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3"/>
          <p:cNvPicPr preferRelativeResize="0"/>
          <p:nvPr/>
        </p:nvPicPr>
        <p:blipFill>
          <a:blip r:embed="rId3">
            <a:alphaModFix/>
          </a:blip>
          <a:stretch>
            <a:fillRect/>
          </a:stretch>
        </p:blipFill>
        <p:spPr>
          <a:xfrm>
            <a:off x="152400" y="906050"/>
            <a:ext cx="8839199" cy="44009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sp>
        <p:nvSpPr>
          <p:cNvPr id="39" name="Google Shape;39;p7"/>
          <p:cNvSpPr txBox="1"/>
          <p:nvPr/>
        </p:nvSpPr>
        <p:spPr>
          <a:xfrm flipH="1">
            <a:off x="433925" y="492075"/>
            <a:ext cx="70848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F2C1D"/>
              </a:buClr>
              <a:buSzPts val="4000"/>
              <a:buFont typeface="Arial"/>
              <a:buNone/>
            </a:pPr>
            <a:r>
              <a:rPr b="1" lang="en-US" sz="3700">
                <a:solidFill>
                  <a:srgbClr val="4F2C1D"/>
                </a:solidFill>
              </a:rPr>
              <a:t>Our Team</a:t>
            </a:r>
            <a:endParaRPr b="1" sz="3700" u="none" cap="none" strike="noStrike">
              <a:solidFill>
                <a:srgbClr val="4F2C1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000000"/>
              </a:solidFill>
              <a:latin typeface="Arial"/>
              <a:ea typeface="Arial"/>
              <a:cs typeface="Arial"/>
              <a:sym typeface="Arial"/>
            </a:endParaRPr>
          </a:p>
        </p:txBody>
      </p:sp>
      <p:pic>
        <p:nvPicPr>
          <p:cNvPr id="40" name="Google Shape;40;p7"/>
          <p:cNvPicPr preferRelativeResize="0"/>
          <p:nvPr/>
        </p:nvPicPr>
        <p:blipFill>
          <a:blip r:embed="rId3">
            <a:alphaModFix/>
          </a:blip>
          <a:stretch>
            <a:fillRect/>
          </a:stretch>
        </p:blipFill>
        <p:spPr>
          <a:xfrm>
            <a:off x="6392020" y="1643525"/>
            <a:ext cx="2197904" cy="3031600"/>
          </a:xfrm>
          <a:prstGeom prst="rect">
            <a:avLst/>
          </a:prstGeom>
          <a:noFill/>
          <a:ln>
            <a:noFill/>
          </a:ln>
        </p:spPr>
      </p:pic>
      <p:sp>
        <p:nvSpPr>
          <p:cNvPr id="41" name="Google Shape;41;p7"/>
          <p:cNvSpPr txBox="1"/>
          <p:nvPr/>
        </p:nvSpPr>
        <p:spPr>
          <a:xfrm>
            <a:off x="6329725" y="4813050"/>
            <a:ext cx="2260200" cy="877200"/>
          </a:xfrm>
          <a:prstGeom prst="rect">
            <a:avLst/>
          </a:prstGeom>
          <a:solidFill>
            <a:srgbClr val="CCCCCC"/>
          </a:solidFill>
          <a:ln cap="flat" cmpd="sng" w="9525">
            <a:solidFill>
              <a:srgbClr val="CCCCC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latin typeface="Calibri"/>
                <a:ea typeface="Calibri"/>
                <a:cs typeface="Calibri"/>
                <a:sym typeface="Calibri"/>
              </a:rPr>
              <a:t>Xuan Liu</a:t>
            </a:r>
            <a:endParaRPr b="1" sz="1500">
              <a:latin typeface="Calibri"/>
              <a:ea typeface="Calibri"/>
              <a:cs typeface="Calibri"/>
              <a:sym typeface="Calibri"/>
            </a:endParaRPr>
          </a:p>
          <a:p>
            <a:pPr indent="0" lvl="0" marL="0" rtl="0" algn="ctr">
              <a:spcBef>
                <a:spcPts val="0"/>
              </a:spcBef>
              <a:spcAft>
                <a:spcPts val="0"/>
              </a:spcAft>
              <a:buNone/>
            </a:pPr>
            <a:r>
              <a:rPr b="1" lang="en-US" sz="1500">
                <a:latin typeface="Calibri"/>
                <a:ea typeface="Calibri"/>
                <a:cs typeface="Calibri"/>
                <a:sym typeface="Calibri"/>
              </a:rPr>
              <a:t>MSBA student</a:t>
            </a:r>
            <a:endParaRPr b="1" sz="1500">
              <a:latin typeface="Calibri"/>
              <a:ea typeface="Calibri"/>
              <a:cs typeface="Calibri"/>
              <a:sym typeface="Calibri"/>
            </a:endParaRPr>
          </a:p>
          <a:p>
            <a:pPr indent="0" lvl="0" marL="0" rtl="0" algn="ctr">
              <a:spcBef>
                <a:spcPts val="0"/>
              </a:spcBef>
              <a:spcAft>
                <a:spcPts val="0"/>
              </a:spcAft>
              <a:buNone/>
            </a:pPr>
            <a:r>
              <a:rPr b="1" lang="en-US" sz="1500">
                <a:latin typeface="Calibri"/>
                <a:ea typeface="Calibri"/>
                <a:cs typeface="Calibri"/>
                <a:sym typeface="Calibri"/>
              </a:rPr>
              <a:t>China</a:t>
            </a:r>
            <a:endParaRPr b="1" sz="1500">
              <a:latin typeface="Calibri"/>
              <a:ea typeface="Calibri"/>
              <a:cs typeface="Calibri"/>
              <a:sym typeface="Calibri"/>
            </a:endParaRPr>
          </a:p>
        </p:txBody>
      </p:sp>
      <p:pic>
        <p:nvPicPr>
          <p:cNvPr id="42" name="Google Shape;42;p7"/>
          <p:cNvPicPr preferRelativeResize="0"/>
          <p:nvPr/>
        </p:nvPicPr>
        <p:blipFill rotWithShape="1">
          <a:blip r:embed="rId4">
            <a:alphaModFix/>
          </a:blip>
          <a:srcRect b="0" l="23291" r="20355" t="0"/>
          <a:stretch/>
        </p:blipFill>
        <p:spPr>
          <a:xfrm>
            <a:off x="433825" y="1643525"/>
            <a:ext cx="2426404" cy="3031600"/>
          </a:xfrm>
          <a:prstGeom prst="rect">
            <a:avLst/>
          </a:prstGeom>
          <a:noFill/>
          <a:ln>
            <a:noFill/>
          </a:ln>
        </p:spPr>
      </p:pic>
      <p:pic>
        <p:nvPicPr>
          <p:cNvPr id="43" name="Google Shape;43;p7"/>
          <p:cNvPicPr preferRelativeResize="0"/>
          <p:nvPr/>
        </p:nvPicPr>
        <p:blipFill>
          <a:blip r:embed="rId5">
            <a:alphaModFix/>
          </a:blip>
          <a:stretch>
            <a:fillRect/>
          </a:stretch>
        </p:blipFill>
        <p:spPr>
          <a:xfrm>
            <a:off x="3310875" y="1643525"/>
            <a:ext cx="2347593" cy="3031599"/>
          </a:xfrm>
          <a:prstGeom prst="rect">
            <a:avLst/>
          </a:prstGeom>
          <a:noFill/>
          <a:ln>
            <a:noFill/>
          </a:ln>
        </p:spPr>
      </p:pic>
      <p:sp>
        <p:nvSpPr>
          <p:cNvPr id="44" name="Google Shape;44;p7"/>
          <p:cNvSpPr txBox="1"/>
          <p:nvPr/>
        </p:nvSpPr>
        <p:spPr>
          <a:xfrm>
            <a:off x="3327375" y="4822450"/>
            <a:ext cx="2268300" cy="877200"/>
          </a:xfrm>
          <a:prstGeom prst="rect">
            <a:avLst/>
          </a:prstGeom>
          <a:solidFill>
            <a:srgbClr val="CCCCCC"/>
          </a:solidFill>
          <a:ln cap="flat" cmpd="sng" w="9525">
            <a:solidFill>
              <a:srgbClr val="B7B7B7"/>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latin typeface="Calibri"/>
                <a:ea typeface="Calibri"/>
                <a:cs typeface="Calibri"/>
                <a:sym typeface="Calibri"/>
              </a:rPr>
              <a:t>Hazel Chrobet</a:t>
            </a:r>
            <a:endParaRPr b="1" sz="1500">
              <a:latin typeface="Calibri"/>
              <a:ea typeface="Calibri"/>
              <a:cs typeface="Calibri"/>
              <a:sym typeface="Calibri"/>
            </a:endParaRPr>
          </a:p>
          <a:p>
            <a:pPr indent="0" lvl="0" marL="0" rtl="0" algn="ctr">
              <a:spcBef>
                <a:spcPts val="0"/>
              </a:spcBef>
              <a:spcAft>
                <a:spcPts val="0"/>
              </a:spcAft>
              <a:buNone/>
            </a:pPr>
            <a:r>
              <a:rPr b="1" lang="en-US" sz="1500">
                <a:latin typeface="Calibri"/>
                <a:ea typeface="Calibri"/>
                <a:cs typeface="Calibri"/>
                <a:sym typeface="Calibri"/>
              </a:rPr>
              <a:t>MSBA student</a:t>
            </a:r>
            <a:endParaRPr b="1" sz="1500">
              <a:latin typeface="Calibri"/>
              <a:ea typeface="Calibri"/>
              <a:cs typeface="Calibri"/>
              <a:sym typeface="Calibri"/>
            </a:endParaRPr>
          </a:p>
          <a:p>
            <a:pPr indent="0" lvl="0" marL="0" rtl="0" algn="ctr">
              <a:spcBef>
                <a:spcPts val="0"/>
              </a:spcBef>
              <a:spcAft>
                <a:spcPts val="0"/>
              </a:spcAft>
              <a:buNone/>
            </a:pPr>
            <a:r>
              <a:rPr b="1" lang="en-US" sz="1500">
                <a:latin typeface="Calibri"/>
                <a:ea typeface="Calibri"/>
                <a:cs typeface="Calibri"/>
                <a:sym typeface="Calibri"/>
              </a:rPr>
              <a:t>Ireland</a:t>
            </a:r>
            <a:endParaRPr b="1">
              <a:latin typeface="Calibri"/>
              <a:ea typeface="Calibri"/>
              <a:cs typeface="Calibri"/>
              <a:sym typeface="Calibri"/>
            </a:endParaRPr>
          </a:p>
        </p:txBody>
      </p:sp>
      <p:sp>
        <p:nvSpPr>
          <p:cNvPr id="45" name="Google Shape;45;p7"/>
          <p:cNvSpPr txBox="1"/>
          <p:nvPr/>
        </p:nvSpPr>
        <p:spPr>
          <a:xfrm>
            <a:off x="453250" y="4822450"/>
            <a:ext cx="2347500" cy="877200"/>
          </a:xfrm>
          <a:prstGeom prst="rect">
            <a:avLst/>
          </a:prstGeom>
          <a:solidFill>
            <a:srgbClr val="CCCCCC"/>
          </a:solidFill>
          <a:ln cap="flat" cmpd="sng" w="9525">
            <a:solidFill>
              <a:srgbClr val="CCCCC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latin typeface="Calibri"/>
                <a:ea typeface="Calibri"/>
                <a:cs typeface="Calibri"/>
                <a:sym typeface="Calibri"/>
              </a:rPr>
              <a:t>Chensheng</a:t>
            </a:r>
            <a:r>
              <a:rPr b="1" lang="en-US" sz="1500">
                <a:latin typeface="Calibri"/>
                <a:ea typeface="Calibri"/>
                <a:cs typeface="Calibri"/>
                <a:sym typeface="Calibri"/>
              </a:rPr>
              <a:t> Wen</a:t>
            </a:r>
            <a:endParaRPr b="1" sz="1500">
              <a:latin typeface="Calibri"/>
              <a:ea typeface="Calibri"/>
              <a:cs typeface="Calibri"/>
              <a:sym typeface="Calibri"/>
            </a:endParaRPr>
          </a:p>
          <a:p>
            <a:pPr indent="0" lvl="0" marL="0" rtl="0" algn="ctr">
              <a:spcBef>
                <a:spcPts val="0"/>
              </a:spcBef>
              <a:spcAft>
                <a:spcPts val="0"/>
              </a:spcAft>
              <a:buNone/>
            </a:pPr>
            <a:r>
              <a:rPr b="1" lang="en-US" sz="1500">
                <a:latin typeface="Calibri"/>
                <a:ea typeface="Calibri"/>
                <a:cs typeface="Calibri"/>
                <a:sym typeface="Calibri"/>
              </a:rPr>
              <a:t>MSBA student</a:t>
            </a:r>
            <a:endParaRPr b="1" sz="1500">
              <a:latin typeface="Calibri"/>
              <a:ea typeface="Calibri"/>
              <a:cs typeface="Calibri"/>
              <a:sym typeface="Calibri"/>
            </a:endParaRPr>
          </a:p>
          <a:p>
            <a:pPr indent="0" lvl="0" marL="0" rtl="0" algn="ctr">
              <a:spcBef>
                <a:spcPts val="0"/>
              </a:spcBef>
              <a:spcAft>
                <a:spcPts val="0"/>
              </a:spcAft>
              <a:buNone/>
            </a:pPr>
            <a:r>
              <a:rPr b="1" lang="en-US" sz="1500">
                <a:latin typeface="Calibri"/>
                <a:ea typeface="Calibri"/>
                <a:cs typeface="Calibri"/>
                <a:sym typeface="Calibri"/>
              </a:rPr>
              <a:t>China</a:t>
            </a:r>
            <a:endParaRPr b="1" sz="15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8"/>
          <p:cNvSpPr txBox="1"/>
          <p:nvPr/>
        </p:nvSpPr>
        <p:spPr>
          <a:xfrm>
            <a:off x="731950" y="1267375"/>
            <a:ext cx="7882500" cy="41868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355600" lvl="0" marL="457200" marR="0" rtl="0" algn="l">
              <a:lnSpc>
                <a:spcPct val="200000"/>
              </a:lnSpc>
              <a:spcBef>
                <a:spcPts val="0"/>
              </a:spcBef>
              <a:spcAft>
                <a:spcPts val="0"/>
              </a:spcAft>
              <a:buClr>
                <a:srgbClr val="4F2C1D"/>
              </a:buClr>
              <a:buSzPts val="2000"/>
              <a:buFont typeface="Arial"/>
              <a:buChar char="●"/>
            </a:pPr>
            <a:r>
              <a:rPr b="1" lang="en-US" sz="2000">
                <a:solidFill>
                  <a:srgbClr val="4F2C1D"/>
                </a:solidFill>
              </a:rPr>
              <a:t>Introduction</a:t>
            </a:r>
            <a:endParaRPr b="1" sz="2000">
              <a:solidFill>
                <a:srgbClr val="4F2C1D"/>
              </a:solidFill>
            </a:endParaRPr>
          </a:p>
          <a:p>
            <a:pPr indent="-355600" lvl="0" marL="457200" marR="0" rtl="0" algn="l">
              <a:lnSpc>
                <a:spcPct val="200000"/>
              </a:lnSpc>
              <a:spcBef>
                <a:spcPts val="0"/>
              </a:spcBef>
              <a:spcAft>
                <a:spcPts val="0"/>
              </a:spcAft>
              <a:buClr>
                <a:srgbClr val="4F2C1D"/>
              </a:buClr>
              <a:buSzPts val="2000"/>
              <a:buFont typeface="Arial"/>
              <a:buChar char="●"/>
            </a:pPr>
            <a:r>
              <a:rPr b="1" lang="en-US" sz="2000">
                <a:solidFill>
                  <a:srgbClr val="4F2C1D"/>
                </a:solidFill>
              </a:rPr>
              <a:t>Overview</a:t>
            </a:r>
            <a:endParaRPr b="1" sz="2000">
              <a:solidFill>
                <a:srgbClr val="4F2C1D"/>
              </a:solidFill>
            </a:endParaRPr>
          </a:p>
          <a:p>
            <a:pPr indent="-355600" lvl="0" marL="457200" rtl="0" algn="l">
              <a:lnSpc>
                <a:spcPct val="200000"/>
              </a:lnSpc>
              <a:spcBef>
                <a:spcPts val="0"/>
              </a:spcBef>
              <a:spcAft>
                <a:spcPts val="0"/>
              </a:spcAft>
              <a:buClr>
                <a:srgbClr val="4F2C1D"/>
              </a:buClr>
              <a:buSzPts val="2000"/>
              <a:buChar char="●"/>
            </a:pPr>
            <a:r>
              <a:rPr b="1" lang="en-US" sz="2000">
                <a:solidFill>
                  <a:srgbClr val="4F2C1D"/>
                </a:solidFill>
              </a:rPr>
              <a:t>Libraries We used</a:t>
            </a:r>
            <a:endParaRPr b="1" sz="2000">
              <a:solidFill>
                <a:srgbClr val="4F2C1D"/>
              </a:solidFill>
            </a:endParaRPr>
          </a:p>
          <a:p>
            <a:pPr indent="-355600" lvl="0" marL="457200" rtl="0" algn="l">
              <a:lnSpc>
                <a:spcPct val="200000"/>
              </a:lnSpc>
              <a:spcBef>
                <a:spcPts val="0"/>
              </a:spcBef>
              <a:spcAft>
                <a:spcPts val="0"/>
              </a:spcAft>
              <a:buClr>
                <a:srgbClr val="4F2C1D"/>
              </a:buClr>
              <a:buSzPts val="2000"/>
              <a:buChar char="●"/>
            </a:pPr>
            <a:r>
              <a:rPr b="1" lang="en-US" sz="2000">
                <a:solidFill>
                  <a:srgbClr val="4F2C1D"/>
                </a:solidFill>
              </a:rPr>
              <a:t>Beta: Pros and Cons</a:t>
            </a:r>
            <a:endParaRPr b="1" sz="2000">
              <a:solidFill>
                <a:srgbClr val="4F2C1D"/>
              </a:solidFill>
            </a:endParaRPr>
          </a:p>
          <a:p>
            <a:pPr indent="-355600" lvl="0" marL="457200" marR="0" rtl="0" algn="l">
              <a:lnSpc>
                <a:spcPct val="200000"/>
              </a:lnSpc>
              <a:spcBef>
                <a:spcPts val="0"/>
              </a:spcBef>
              <a:spcAft>
                <a:spcPts val="0"/>
              </a:spcAft>
              <a:buClr>
                <a:srgbClr val="4F2C1D"/>
              </a:buClr>
              <a:buSzPts val="2000"/>
              <a:buChar char="●"/>
            </a:pPr>
            <a:r>
              <a:rPr b="1" lang="en-US" sz="2000">
                <a:solidFill>
                  <a:srgbClr val="4F2C1D"/>
                </a:solidFill>
              </a:rPr>
              <a:t>Methodology</a:t>
            </a:r>
            <a:endParaRPr b="1" sz="2000">
              <a:solidFill>
                <a:srgbClr val="4F2C1D"/>
              </a:solidFill>
            </a:endParaRPr>
          </a:p>
          <a:p>
            <a:pPr indent="-355600" lvl="0" marL="457200" marR="0" rtl="0" algn="l">
              <a:lnSpc>
                <a:spcPct val="200000"/>
              </a:lnSpc>
              <a:spcBef>
                <a:spcPts val="0"/>
              </a:spcBef>
              <a:spcAft>
                <a:spcPts val="0"/>
              </a:spcAft>
              <a:buClr>
                <a:srgbClr val="4F2C1D"/>
              </a:buClr>
              <a:buSzPts val="2000"/>
              <a:buFont typeface="Arial"/>
              <a:buChar char="●"/>
            </a:pPr>
            <a:r>
              <a:rPr b="1" lang="en-US" sz="2000">
                <a:solidFill>
                  <a:srgbClr val="4F2C1D"/>
                </a:solidFill>
              </a:rPr>
              <a:t>Beta Chatbot</a:t>
            </a:r>
            <a:endParaRPr b="1" sz="2000">
              <a:solidFill>
                <a:srgbClr val="4F2C1D"/>
              </a:solidFill>
            </a:endParaRPr>
          </a:p>
          <a:p>
            <a:pPr indent="-355600" lvl="0" marL="457200" marR="0" rtl="0" algn="l">
              <a:lnSpc>
                <a:spcPct val="200000"/>
              </a:lnSpc>
              <a:spcBef>
                <a:spcPts val="0"/>
              </a:spcBef>
              <a:spcAft>
                <a:spcPts val="0"/>
              </a:spcAft>
              <a:buClr>
                <a:srgbClr val="4F2C1D"/>
              </a:buClr>
              <a:buSzPts val="2000"/>
              <a:buChar char="●"/>
            </a:pPr>
            <a:r>
              <a:rPr b="1" lang="en-US" sz="2000">
                <a:solidFill>
                  <a:srgbClr val="4F2C1D"/>
                </a:solidFill>
              </a:rPr>
              <a:t>Beta II: Proposed Improvements</a:t>
            </a:r>
            <a:endParaRPr b="1" sz="2000">
              <a:solidFill>
                <a:srgbClr val="4F2C1D"/>
              </a:solidFill>
            </a:endParaRPr>
          </a:p>
        </p:txBody>
      </p:sp>
      <p:sp>
        <p:nvSpPr>
          <p:cNvPr id="51" name="Google Shape;51;p8"/>
          <p:cNvSpPr txBox="1"/>
          <p:nvPr/>
        </p:nvSpPr>
        <p:spPr>
          <a:xfrm flipH="1">
            <a:off x="731950" y="360600"/>
            <a:ext cx="68619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F2C1D"/>
              </a:buClr>
              <a:buSzPts val="4000"/>
              <a:buFont typeface="Arial"/>
              <a:buNone/>
            </a:pPr>
            <a:r>
              <a:rPr b="1" lang="en-US" sz="3700" u="none" cap="none" strike="noStrike">
                <a:solidFill>
                  <a:srgbClr val="4F2C1D"/>
                </a:solidFill>
                <a:latin typeface="Arial"/>
                <a:ea typeface="Arial"/>
                <a:cs typeface="Arial"/>
                <a:sym typeface="Arial"/>
              </a:rPr>
              <a:t>Agenda</a:t>
            </a:r>
            <a:endParaRPr b="1" sz="3700" u="none" cap="none" strike="noStrike">
              <a:solidFill>
                <a:srgbClr val="4F2C1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9"/>
          <p:cNvSpPr txBox="1"/>
          <p:nvPr/>
        </p:nvSpPr>
        <p:spPr>
          <a:xfrm flipH="1">
            <a:off x="433925" y="522900"/>
            <a:ext cx="7889400" cy="187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4F2C1D"/>
              </a:buClr>
              <a:buSzPts val="4000"/>
              <a:buFont typeface="Arial"/>
              <a:buNone/>
            </a:pPr>
            <a:r>
              <a:rPr b="1" lang="en-US" sz="3700">
                <a:solidFill>
                  <a:srgbClr val="4F2C1D"/>
                </a:solidFill>
              </a:rPr>
              <a:t>Introduction: Project Goals</a:t>
            </a:r>
            <a:r>
              <a:rPr b="1" i="1" lang="en-US" sz="3000" u="none" cap="none" strike="noStrike">
                <a:solidFill>
                  <a:srgbClr val="4F2C1D"/>
                </a:solidFill>
                <a:latin typeface="Arial"/>
                <a:ea typeface="Arial"/>
                <a:cs typeface="Arial"/>
                <a:sym typeface="Arial"/>
              </a:rPr>
              <a:t> </a:t>
            </a:r>
            <a:endParaRPr b="1" i="1" sz="3000" u="none" cap="none" strike="noStrike">
              <a:solidFill>
                <a:srgbClr val="4F2C1D"/>
              </a:solidFill>
              <a:latin typeface="Arial"/>
              <a:ea typeface="Arial"/>
              <a:cs typeface="Arial"/>
              <a:sym typeface="Arial"/>
            </a:endParaRPr>
          </a:p>
          <a:p>
            <a:pPr indent="0" lvl="0" marL="0" marR="0" rtl="0" algn="l">
              <a:lnSpc>
                <a:spcPct val="150000"/>
              </a:lnSpc>
              <a:spcBef>
                <a:spcPts val="0"/>
              </a:spcBef>
              <a:spcAft>
                <a:spcPts val="0"/>
              </a:spcAft>
              <a:buClr>
                <a:srgbClr val="4F2C1D"/>
              </a:buClr>
              <a:buSzPts val="4000"/>
              <a:buFont typeface="Arial"/>
              <a:buNone/>
            </a:pPr>
            <a:r>
              <a:rPr i="1" lang="en-US" sz="2400" u="none" cap="none" strike="noStrike">
                <a:solidFill>
                  <a:srgbClr val="4F2C1D"/>
                </a:solidFill>
              </a:rPr>
              <a:t>B</a:t>
            </a:r>
            <a:r>
              <a:rPr i="1" lang="en-US" sz="2400">
                <a:solidFill>
                  <a:srgbClr val="4F2C1D"/>
                </a:solidFill>
              </a:rPr>
              <a:t>ased on Client Feedback</a:t>
            </a:r>
            <a:endParaRPr i="1" sz="2400" u="none" cap="none" strike="noStrike">
              <a:solidFill>
                <a:srgbClr val="4F2C1D"/>
              </a:solidFill>
            </a:endParaRPr>
          </a:p>
          <a:p>
            <a:pPr indent="0" lvl="0" marL="0" marR="0" rtl="0" algn="l">
              <a:lnSpc>
                <a:spcPct val="150000"/>
              </a:lnSpc>
              <a:spcBef>
                <a:spcPts val="0"/>
              </a:spcBef>
              <a:spcAft>
                <a:spcPts val="0"/>
              </a:spcAft>
              <a:buClr>
                <a:srgbClr val="000000"/>
              </a:buClr>
              <a:buSzPts val="2700"/>
              <a:buFont typeface="Arial"/>
              <a:buNone/>
            </a:pPr>
            <a:r>
              <a:t/>
            </a:r>
            <a:endParaRPr b="1" i="0" sz="1800" u="none" cap="none" strike="noStrike">
              <a:solidFill>
                <a:srgbClr val="000000"/>
              </a:solidFill>
              <a:latin typeface="Arial"/>
              <a:ea typeface="Arial"/>
              <a:cs typeface="Arial"/>
              <a:sym typeface="Arial"/>
            </a:endParaRPr>
          </a:p>
        </p:txBody>
      </p:sp>
      <p:sp>
        <p:nvSpPr>
          <p:cNvPr id="57" name="Google Shape;57;p9"/>
          <p:cNvSpPr txBox="1"/>
          <p:nvPr/>
        </p:nvSpPr>
        <p:spPr>
          <a:xfrm>
            <a:off x="520950" y="2182200"/>
            <a:ext cx="8102100" cy="2493600"/>
          </a:xfrm>
          <a:prstGeom prst="rect">
            <a:avLst/>
          </a:prstGeom>
          <a:noFill/>
          <a:ln>
            <a:noFill/>
          </a:ln>
        </p:spPr>
        <p:txBody>
          <a:bodyPr anchorCtr="0" anchor="t" bIns="91425" lIns="91425" spcFirstLastPara="1" rIns="91425" wrap="square" tIns="91425">
            <a:spAutoFit/>
          </a:bodyPr>
          <a:lstStyle/>
          <a:p>
            <a:pPr indent="-387350" lvl="0" marL="457200" rtl="0" algn="l">
              <a:lnSpc>
                <a:spcPct val="200000"/>
              </a:lnSpc>
              <a:spcBef>
                <a:spcPts val="0"/>
              </a:spcBef>
              <a:spcAft>
                <a:spcPts val="0"/>
              </a:spcAft>
              <a:buClr>
                <a:srgbClr val="4F2C1D"/>
              </a:buClr>
              <a:buSzPts val="2500"/>
              <a:buFont typeface="Calibri"/>
              <a:buChar char="❖"/>
            </a:pPr>
            <a:r>
              <a:rPr lang="en-US" sz="2500">
                <a:solidFill>
                  <a:srgbClr val="4F2C1D"/>
                </a:solidFill>
                <a:latin typeface="Calibri"/>
                <a:ea typeface="Calibri"/>
                <a:cs typeface="Calibri"/>
                <a:sym typeface="Calibri"/>
              </a:rPr>
              <a:t>Increase awareness of the Innovation Center</a:t>
            </a:r>
            <a:endParaRPr sz="2500">
              <a:solidFill>
                <a:srgbClr val="4F2C1D"/>
              </a:solidFill>
              <a:latin typeface="Calibri"/>
              <a:ea typeface="Calibri"/>
              <a:cs typeface="Calibri"/>
              <a:sym typeface="Calibri"/>
            </a:endParaRPr>
          </a:p>
          <a:p>
            <a:pPr indent="-387350" lvl="0" marL="457200" rtl="0" algn="l">
              <a:lnSpc>
                <a:spcPct val="150000"/>
              </a:lnSpc>
              <a:spcBef>
                <a:spcPts val="0"/>
              </a:spcBef>
              <a:spcAft>
                <a:spcPts val="0"/>
              </a:spcAft>
              <a:buClr>
                <a:srgbClr val="4F2C1D"/>
              </a:buClr>
              <a:buSzPts val="2500"/>
              <a:buFont typeface="Calibri"/>
              <a:buChar char="❖"/>
            </a:pPr>
            <a:r>
              <a:rPr lang="en-US" sz="2500">
                <a:solidFill>
                  <a:srgbClr val="4F2C1D"/>
                </a:solidFill>
                <a:latin typeface="Calibri"/>
                <a:ea typeface="Calibri"/>
                <a:cs typeface="Calibri"/>
                <a:sym typeface="Calibri"/>
              </a:rPr>
              <a:t>Reduce the time spent responding to frequently asked questions </a:t>
            </a:r>
            <a:endParaRPr sz="2500">
              <a:solidFill>
                <a:srgbClr val="4F2C1D"/>
              </a:solidFill>
              <a:latin typeface="Calibri"/>
              <a:ea typeface="Calibri"/>
              <a:cs typeface="Calibri"/>
              <a:sym typeface="Calibri"/>
            </a:endParaRPr>
          </a:p>
          <a:p>
            <a:pPr indent="-387350" lvl="0" marL="457200" rtl="0" algn="l">
              <a:lnSpc>
                <a:spcPct val="150000"/>
              </a:lnSpc>
              <a:spcBef>
                <a:spcPts val="0"/>
              </a:spcBef>
              <a:spcAft>
                <a:spcPts val="0"/>
              </a:spcAft>
              <a:buClr>
                <a:srgbClr val="4F2C1D"/>
              </a:buClr>
              <a:buSzPts val="2500"/>
              <a:buFont typeface="Calibri"/>
              <a:buChar char="❖"/>
            </a:pPr>
            <a:r>
              <a:rPr lang="en-US" sz="2500">
                <a:solidFill>
                  <a:srgbClr val="4F2C1D"/>
                </a:solidFill>
                <a:latin typeface="Calibri"/>
                <a:ea typeface="Calibri"/>
                <a:cs typeface="Calibri"/>
                <a:sym typeface="Calibri"/>
              </a:rPr>
              <a:t>24/7 ability to answer general questions</a:t>
            </a:r>
            <a:endParaRPr sz="2500">
              <a:solidFill>
                <a:srgbClr val="4F2C1D"/>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0"/>
          <p:cNvSpPr txBox="1"/>
          <p:nvPr/>
        </p:nvSpPr>
        <p:spPr>
          <a:xfrm>
            <a:off x="470025" y="289675"/>
            <a:ext cx="7976400" cy="75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3700">
                <a:solidFill>
                  <a:srgbClr val="4F2C1D"/>
                </a:solidFill>
                <a:highlight>
                  <a:schemeClr val="lt1"/>
                </a:highlight>
              </a:rPr>
              <a:t>Chatbot Name &amp; Logo</a:t>
            </a:r>
            <a:endParaRPr sz="3700"/>
          </a:p>
        </p:txBody>
      </p:sp>
      <p:sp>
        <p:nvSpPr>
          <p:cNvPr id="63" name="Google Shape;63;p10"/>
          <p:cNvSpPr txBox="1"/>
          <p:nvPr/>
        </p:nvSpPr>
        <p:spPr>
          <a:xfrm>
            <a:off x="4572000" y="2058138"/>
            <a:ext cx="30000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US" sz="5300">
                <a:solidFill>
                  <a:srgbClr val="4F2C1D"/>
                </a:solidFill>
                <a:latin typeface="Calibri"/>
                <a:ea typeface="Calibri"/>
                <a:cs typeface="Calibri"/>
                <a:sym typeface="Calibri"/>
              </a:rPr>
              <a:t>“iVA”</a:t>
            </a:r>
            <a:endParaRPr/>
          </a:p>
        </p:txBody>
      </p:sp>
      <p:pic>
        <p:nvPicPr>
          <p:cNvPr id="64" name="Google Shape;64;p10"/>
          <p:cNvPicPr preferRelativeResize="0"/>
          <p:nvPr/>
        </p:nvPicPr>
        <p:blipFill>
          <a:blip r:embed="rId3">
            <a:alphaModFix/>
          </a:blip>
          <a:stretch>
            <a:fillRect/>
          </a:stretch>
        </p:blipFill>
        <p:spPr>
          <a:xfrm>
            <a:off x="2658218" y="4149090"/>
            <a:ext cx="3600018" cy="1647000"/>
          </a:xfrm>
          <a:prstGeom prst="rect">
            <a:avLst/>
          </a:prstGeom>
          <a:noFill/>
          <a:ln cap="flat" cmpd="sng" w="9525">
            <a:solidFill>
              <a:srgbClr val="D9D9D9"/>
            </a:solidFill>
            <a:prstDash val="solid"/>
            <a:round/>
            <a:headEnd len="sm" w="sm" type="none"/>
            <a:tailEnd len="sm" w="sm" type="none"/>
          </a:ln>
        </p:spPr>
      </p:pic>
      <p:pic>
        <p:nvPicPr>
          <p:cNvPr id="65" name="Google Shape;65;p10"/>
          <p:cNvPicPr preferRelativeResize="0"/>
          <p:nvPr/>
        </p:nvPicPr>
        <p:blipFill>
          <a:blip r:embed="rId4">
            <a:alphaModFix/>
          </a:blip>
          <a:stretch>
            <a:fillRect/>
          </a:stretch>
        </p:blipFill>
        <p:spPr>
          <a:xfrm>
            <a:off x="1604075" y="1221725"/>
            <a:ext cx="2673352" cy="26733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1"/>
          <p:cNvSpPr txBox="1"/>
          <p:nvPr/>
        </p:nvSpPr>
        <p:spPr>
          <a:xfrm>
            <a:off x="464500" y="209100"/>
            <a:ext cx="6356700" cy="75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3000">
                <a:solidFill>
                  <a:srgbClr val="4F2C1D"/>
                </a:solidFill>
              </a:rPr>
              <a:t> </a:t>
            </a:r>
            <a:r>
              <a:rPr b="1" lang="en-US" sz="3700">
                <a:solidFill>
                  <a:srgbClr val="4F2C1D"/>
                </a:solidFill>
              </a:rPr>
              <a:t>i</a:t>
            </a:r>
            <a:r>
              <a:rPr b="1" lang="en-US" sz="3700">
                <a:solidFill>
                  <a:srgbClr val="4F2C1D"/>
                </a:solidFill>
              </a:rPr>
              <a:t>VA Project Timeline</a:t>
            </a:r>
            <a:endParaRPr b="1" sz="3700"/>
          </a:p>
        </p:txBody>
      </p:sp>
      <p:pic>
        <p:nvPicPr>
          <p:cNvPr id="71" name="Google Shape;71;p11"/>
          <p:cNvPicPr preferRelativeResize="0"/>
          <p:nvPr/>
        </p:nvPicPr>
        <p:blipFill>
          <a:blip r:embed="rId3">
            <a:alphaModFix/>
          </a:blip>
          <a:stretch>
            <a:fillRect/>
          </a:stretch>
        </p:blipFill>
        <p:spPr>
          <a:xfrm>
            <a:off x="811695" y="925475"/>
            <a:ext cx="7520599" cy="2835225"/>
          </a:xfrm>
          <a:prstGeom prst="rect">
            <a:avLst/>
          </a:prstGeom>
          <a:noFill/>
          <a:ln cap="flat" cmpd="sng" w="9525">
            <a:solidFill>
              <a:srgbClr val="898989"/>
            </a:solidFill>
            <a:prstDash val="solid"/>
            <a:round/>
            <a:headEnd len="sm" w="sm" type="none"/>
            <a:tailEnd len="sm" w="sm" type="none"/>
          </a:ln>
        </p:spPr>
      </p:pic>
      <p:pic>
        <p:nvPicPr>
          <p:cNvPr id="72" name="Google Shape;72;p11"/>
          <p:cNvPicPr preferRelativeResize="0"/>
          <p:nvPr/>
        </p:nvPicPr>
        <p:blipFill>
          <a:blip r:embed="rId4">
            <a:alphaModFix/>
          </a:blip>
          <a:stretch>
            <a:fillRect/>
          </a:stretch>
        </p:blipFill>
        <p:spPr>
          <a:xfrm>
            <a:off x="786812" y="3847350"/>
            <a:ext cx="7570376" cy="2036749"/>
          </a:xfrm>
          <a:prstGeom prst="rect">
            <a:avLst/>
          </a:prstGeom>
          <a:noFill/>
          <a:ln cap="flat" cmpd="sng" w="9525">
            <a:solidFill>
              <a:srgbClr val="898989"/>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2"/>
          <p:cNvSpPr txBox="1"/>
          <p:nvPr/>
        </p:nvSpPr>
        <p:spPr>
          <a:xfrm>
            <a:off x="600425" y="446325"/>
            <a:ext cx="7461900" cy="75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3700">
                <a:solidFill>
                  <a:srgbClr val="4F2C1D"/>
                </a:solidFill>
              </a:rPr>
              <a:t>Overview: </a:t>
            </a:r>
            <a:r>
              <a:rPr b="1" lang="en-US" sz="3700">
                <a:solidFill>
                  <a:srgbClr val="4F2C1D"/>
                </a:solidFill>
              </a:rPr>
              <a:t>Design Thinking</a:t>
            </a:r>
            <a:r>
              <a:rPr b="1" i="1" lang="en-US" sz="3700">
                <a:solidFill>
                  <a:srgbClr val="4F2C1D"/>
                </a:solidFill>
              </a:rPr>
              <a:t>  </a:t>
            </a:r>
            <a:endParaRPr b="1" i="1" sz="1800">
              <a:solidFill>
                <a:srgbClr val="4F2C1D"/>
              </a:solidFill>
            </a:endParaRPr>
          </a:p>
        </p:txBody>
      </p:sp>
      <p:sp>
        <p:nvSpPr>
          <p:cNvPr id="78" name="Google Shape;78;p12"/>
          <p:cNvSpPr txBox="1"/>
          <p:nvPr/>
        </p:nvSpPr>
        <p:spPr>
          <a:xfrm>
            <a:off x="746800" y="2041925"/>
            <a:ext cx="3977700" cy="2832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US" sz="2600" u="sng">
                <a:solidFill>
                  <a:srgbClr val="4F2C1D"/>
                </a:solidFill>
                <a:latin typeface="Calibri"/>
                <a:ea typeface="Calibri"/>
                <a:cs typeface="Calibri"/>
                <a:sym typeface="Calibri"/>
              </a:rPr>
              <a:t>Our Persona</a:t>
            </a:r>
            <a:r>
              <a:rPr b="1" lang="en-US" sz="2000" u="sng">
                <a:solidFill>
                  <a:srgbClr val="4F2C1D"/>
                </a:solidFill>
                <a:latin typeface="Calibri"/>
                <a:ea typeface="Calibri"/>
                <a:cs typeface="Calibri"/>
                <a:sym typeface="Calibri"/>
              </a:rPr>
              <a:t> </a:t>
            </a:r>
            <a:endParaRPr b="1" sz="2000" u="sng">
              <a:solidFill>
                <a:srgbClr val="4F2C1D"/>
              </a:solidFill>
              <a:latin typeface="Calibri"/>
              <a:ea typeface="Calibri"/>
              <a:cs typeface="Calibri"/>
              <a:sym typeface="Calibri"/>
            </a:endParaRPr>
          </a:p>
          <a:p>
            <a:pPr indent="-381000" lvl="0" marL="457200" rtl="0" algn="l">
              <a:lnSpc>
                <a:spcPct val="200000"/>
              </a:lnSpc>
              <a:spcBef>
                <a:spcPts val="0"/>
              </a:spcBef>
              <a:spcAft>
                <a:spcPts val="0"/>
              </a:spcAft>
              <a:buClr>
                <a:srgbClr val="4F2C1D"/>
              </a:buClr>
              <a:buSzPts val="2400"/>
              <a:buFont typeface="Calibri"/>
              <a:buChar char="●"/>
            </a:pPr>
            <a:r>
              <a:rPr lang="en-US" sz="2400">
                <a:solidFill>
                  <a:srgbClr val="4F2C1D"/>
                </a:solidFill>
                <a:latin typeface="Calibri"/>
                <a:ea typeface="Calibri"/>
                <a:cs typeface="Calibri"/>
                <a:sym typeface="Calibri"/>
              </a:rPr>
              <a:t>International Students</a:t>
            </a:r>
            <a:endParaRPr sz="2400">
              <a:solidFill>
                <a:srgbClr val="4F2C1D"/>
              </a:solidFill>
              <a:latin typeface="Calibri"/>
              <a:ea typeface="Calibri"/>
              <a:cs typeface="Calibri"/>
              <a:sym typeface="Calibri"/>
            </a:endParaRPr>
          </a:p>
          <a:p>
            <a:pPr indent="-381000" lvl="0" marL="457200" rtl="0" algn="l">
              <a:lnSpc>
                <a:spcPct val="200000"/>
              </a:lnSpc>
              <a:spcBef>
                <a:spcPts val="0"/>
              </a:spcBef>
              <a:spcAft>
                <a:spcPts val="0"/>
              </a:spcAft>
              <a:buClr>
                <a:srgbClr val="4F2C1D"/>
              </a:buClr>
              <a:buSzPts val="2400"/>
              <a:buFont typeface="Calibri"/>
              <a:buChar char="●"/>
            </a:pPr>
            <a:r>
              <a:rPr lang="en-US" sz="2400">
                <a:solidFill>
                  <a:srgbClr val="4F2C1D"/>
                </a:solidFill>
                <a:latin typeface="Calibri"/>
                <a:ea typeface="Calibri"/>
                <a:cs typeface="Calibri"/>
                <a:sym typeface="Calibri"/>
              </a:rPr>
              <a:t>Pain Points</a:t>
            </a:r>
            <a:endParaRPr sz="2400">
              <a:solidFill>
                <a:srgbClr val="4F2C1D"/>
              </a:solidFill>
              <a:latin typeface="Calibri"/>
              <a:ea typeface="Calibri"/>
              <a:cs typeface="Calibri"/>
              <a:sym typeface="Calibri"/>
            </a:endParaRPr>
          </a:p>
          <a:p>
            <a:pPr indent="-381000" lvl="0" marL="457200" rtl="0" algn="l">
              <a:lnSpc>
                <a:spcPct val="200000"/>
              </a:lnSpc>
              <a:spcBef>
                <a:spcPts val="0"/>
              </a:spcBef>
              <a:spcAft>
                <a:spcPts val="0"/>
              </a:spcAft>
              <a:buClr>
                <a:srgbClr val="4F2C1D"/>
              </a:buClr>
              <a:buSzPts val="2400"/>
              <a:buFont typeface="Calibri"/>
              <a:buChar char="●"/>
            </a:pPr>
            <a:r>
              <a:rPr lang="en-US" sz="2400">
                <a:solidFill>
                  <a:srgbClr val="4F2C1D"/>
                </a:solidFill>
                <a:latin typeface="Calibri"/>
                <a:ea typeface="Calibri"/>
                <a:cs typeface="Calibri"/>
                <a:sym typeface="Calibri"/>
              </a:rPr>
              <a:t>Needs Statement</a:t>
            </a:r>
            <a:endParaRPr sz="2400">
              <a:solidFill>
                <a:srgbClr val="4F2C1D"/>
              </a:solidFill>
              <a:latin typeface="Calibri"/>
              <a:ea typeface="Calibri"/>
              <a:cs typeface="Calibri"/>
              <a:sym typeface="Calibri"/>
            </a:endParaRPr>
          </a:p>
        </p:txBody>
      </p:sp>
      <p:pic>
        <p:nvPicPr>
          <p:cNvPr id="79" name="Google Shape;79;p12"/>
          <p:cNvPicPr preferRelativeResize="0"/>
          <p:nvPr/>
        </p:nvPicPr>
        <p:blipFill>
          <a:blip r:embed="rId3">
            <a:alphaModFix/>
          </a:blip>
          <a:stretch>
            <a:fillRect/>
          </a:stretch>
        </p:blipFill>
        <p:spPr>
          <a:xfrm>
            <a:off x="4572000" y="1200536"/>
            <a:ext cx="4174850" cy="4174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nvSpPr>
        <p:spPr>
          <a:xfrm>
            <a:off x="337225" y="454000"/>
            <a:ext cx="7587300" cy="75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3700">
                <a:solidFill>
                  <a:srgbClr val="4F2C1D"/>
                </a:solidFill>
              </a:rPr>
              <a:t>Design Thinking</a:t>
            </a:r>
            <a:endParaRPr b="1" sz="3700">
              <a:solidFill>
                <a:srgbClr val="4F2C1D"/>
              </a:solidFill>
            </a:endParaRPr>
          </a:p>
        </p:txBody>
      </p:sp>
      <p:pic>
        <p:nvPicPr>
          <p:cNvPr id="85" name="Google Shape;85;p13"/>
          <p:cNvPicPr preferRelativeResize="0"/>
          <p:nvPr/>
        </p:nvPicPr>
        <p:blipFill>
          <a:blip r:embed="rId3">
            <a:alphaModFix/>
          </a:blip>
          <a:stretch>
            <a:fillRect/>
          </a:stretch>
        </p:blipFill>
        <p:spPr>
          <a:xfrm>
            <a:off x="1469825" y="1192900"/>
            <a:ext cx="6305287" cy="4822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nvSpPr>
        <p:spPr>
          <a:xfrm flipH="1">
            <a:off x="825800" y="421800"/>
            <a:ext cx="6848700" cy="199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rgbClr val="4F2C1D"/>
              </a:buClr>
              <a:buSzPts val="4000"/>
              <a:buFont typeface="Arial"/>
              <a:buNone/>
            </a:pPr>
            <a:r>
              <a:rPr b="1" lang="en-US" sz="3700">
                <a:solidFill>
                  <a:srgbClr val="4F2C1D"/>
                </a:solidFill>
              </a:rPr>
              <a:t>Survey Research</a:t>
            </a:r>
            <a:endParaRPr b="1" sz="3700">
              <a:solidFill>
                <a:srgbClr val="4F2C1D"/>
              </a:solidFill>
            </a:endParaRPr>
          </a:p>
          <a:p>
            <a:pPr indent="0" lvl="0" marL="0" marR="0" rtl="0" algn="l">
              <a:lnSpc>
                <a:spcPct val="100000"/>
              </a:lnSpc>
              <a:spcBef>
                <a:spcPts val="0"/>
              </a:spcBef>
              <a:spcAft>
                <a:spcPts val="0"/>
              </a:spcAft>
              <a:buClr>
                <a:srgbClr val="4F2C1D"/>
              </a:buClr>
              <a:buSzPts val="4000"/>
              <a:buFont typeface="Arial"/>
              <a:buNone/>
            </a:pPr>
            <a:r>
              <a:t/>
            </a:r>
            <a:endParaRPr b="1" i="1" sz="3500">
              <a:solidFill>
                <a:srgbClr val="4F2C1D"/>
              </a:solidFill>
            </a:endParaRPr>
          </a:p>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000000"/>
              </a:solidFill>
              <a:latin typeface="Arial"/>
              <a:ea typeface="Arial"/>
              <a:cs typeface="Arial"/>
              <a:sym typeface="Arial"/>
            </a:endParaRPr>
          </a:p>
        </p:txBody>
      </p:sp>
      <p:sp>
        <p:nvSpPr>
          <p:cNvPr id="91" name="Google Shape;91;p14"/>
          <p:cNvSpPr txBox="1"/>
          <p:nvPr/>
        </p:nvSpPr>
        <p:spPr>
          <a:xfrm>
            <a:off x="770125" y="1464475"/>
            <a:ext cx="7227000" cy="10944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rgbClr val="4F2C1D"/>
              </a:buClr>
              <a:buSzPts val="2000"/>
              <a:buFont typeface="Calibri"/>
              <a:buChar char="❏"/>
            </a:pPr>
            <a:r>
              <a:rPr b="1" lang="en-US" sz="2000">
                <a:solidFill>
                  <a:srgbClr val="4F2C1D"/>
                </a:solidFill>
                <a:latin typeface="Calibri"/>
                <a:ea typeface="Calibri"/>
                <a:cs typeface="Calibri"/>
                <a:sym typeface="Calibri"/>
              </a:rPr>
              <a:t>Conducted Student </a:t>
            </a:r>
            <a:r>
              <a:rPr b="1" lang="en-US" sz="2000">
                <a:solidFill>
                  <a:srgbClr val="4F2C1D"/>
                </a:solidFill>
                <a:latin typeface="Calibri"/>
                <a:ea typeface="Calibri"/>
                <a:cs typeface="Calibri"/>
                <a:sym typeface="Calibri"/>
              </a:rPr>
              <a:t>Survey via Survey Monkey</a:t>
            </a:r>
            <a:endParaRPr sz="2000">
              <a:solidFill>
                <a:srgbClr val="4F2C1D"/>
              </a:solidFill>
              <a:latin typeface="Calibri"/>
              <a:ea typeface="Calibri"/>
              <a:cs typeface="Calibri"/>
              <a:sym typeface="Calibri"/>
            </a:endParaRPr>
          </a:p>
          <a:p>
            <a:pPr indent="0" lvl="0" marL="457200" rtl="0" algn="l">
              <a:lnSpc>
                <a:spcPct val="115000"/>
              </a:lnSpc>
              <a:spcBef>
                <a:spcPts val="0"/>
              </a:spcBef>
              <a:spcAft>
                <a:spcPts val="0"/>
              </a:spcAft>
              <a:buNone/>
            </a:pPr>
            <a:r>
              <a:t/>
            </a:r>
            <a:endParaRPr>
              <a:solidFill>
                <a:srgbClr val="4F2C1D"/>
              </a:solidFill>
              <a:highlight>
                <a:srgbClr val="FFFFFF"/>
              </a:highlight>
              <a:latin typeface="Calibri"/>
              <a:ea typeface="Calibri"/>
              <a:cs typeface="Calibri"/>
              <a:sym typeface="Calibri"/>
            </a:endParaRPr>
          </a:p>
          <a:p>
            <a:pPr indent="-355600" lvl="0" marL="457200" rtl="0" algn="l">
              <a:lnSpc>
                <a:spcPct val="115000"/>
              </a:lnSpc>
              <a:spcBef>
                <a:spcPts val="0"/>
              </a:spcBef>
              <a:spcAft>
                <a:spcPts val="0"/>
              </a:spcAft>
              <a:buClr>
                <a:srgbClr val="4F2C1D"/>
              </a:buClr>
              <a:buSzPts val="2000"/>
              <a:buFont typeface="Calibri"/>
              <a:buChar char="❏"/>
            </a:pPr>
            <a:r>
              <a:rPr b="1" lang="en-US" sz="2000">
                <a:solidFill>
                  <a:srgbClr val="4F2C1D"/>
                </a:solidFill>
                <a:highlight>
                  <a:srgbClr val="FFFFFF"/>
                </a:highlight>
                <a:latin typeface="Calibri"/>
                <a:ea typeface="Calibri"/>
                <a:cs typeface="Calibri"/>
                <a:sym typeface="Calibri"/>
              </a:rPr>
              <a:t>Collected responses from 22 students </a:t>
            </a:r>
            <a:r>
              <a:rPr b="1" lang="en-US" sz="2000">
                <a:solidFill>
                  <a:srgbClr val="4F2C1D"/>
                </a:solidFill>
                <a:highlight>
                  <a:srgbClr val="FFFFFF"/>
                </a:highlight>
                <a:latin typeface="Calibri"/>
                <a:ea typeface="Calibri"/>
                <a:cs typeface="Calibri"/>
                <a:sym typeface="Calibri"/>
              </a:rPr>
              <a:t>who self-identified as:</a:t>
            </a:r>
            <a:endParaRPr b="1" sz="1800">
              <a:solidFill>
                <a:srgbClr val="4F2C1D"/>
              </a:solidFill>
              <a:latin typeface="Calibri"/>
              <a:ea typeface="Calibri"/>
              <a:cs typeface="Calibri"/>
              <a:sym typeface="Calibri"/>
            </a:endParaRPr>
          </a:p>
        </p:txBody>
      </p:sp>
      <p:graphicFrame>
        <p:nvGraphicFramePr>
          <p:cNvPr id="92" name="Google Shape;92;p14"/>
          <p:cNvGraphicFramePr/>
          <p:nvPr/>
        </p:nvGraphicFramePr>
        <p:xfrm>
          <a:off x="1035925" y="2822823"/>
          <a:ext cx="3000000" cy="3000000"/>
        </p:xfrm>
        <a:graphic>
          <a:graphicData uri="http://schemas.openxmlformats.org/drawingml/2006/table">
            <a:tbl>
              <a:tblPr>
                <a:noFill/>
                <a:tableStyleId>{29EF9F3E-619B-448E-96AD-AFCEF12CD49B}</a:tableStyleId>
              </a:tblPr>
              <a:tblGrid>
                <a:gridCol w="3216925"/>
                <a:gridCol w="3310425"/>
              </a:tblGrid>
              <a:tr h="602925">
                <a:tc>
                  <a:txBody>
                    <a:bodyPr/>
                    <a:lstStyle/>
                    <a:p>
                      <a:pPr indent="0" lvl="0" marL="0" rtl="0" algn="l">
                        <a:spcBef>
                          <a:spcPts val="0"/>
                        </a:spcBef>
                        <a:spcAft>
                          <a:spcPts val="0"/>
                        </a:spcAft>
                        <a:buNone/>
                      </a:pPr>
                      <a:r>
                        <a:rPr b="1" lang="en-US">
                          <a:solidFill>
                            <a:srgbClr val="4F2C1D"/>
                          </a:solidFill>
                        </a:rPr>
                        <a:t>6 </a:t>
                      </a:r>
                      <a:r>
                        <a:rPr lang="en-US">
                          <a:solidFill>
                            <a:srgbClr val="4F2C1D"/>
                          </a:solidFill>
                        </a:rPr>
                        <a:t>international graduate students</a:t>
                      </a:r>
                      <a:endParaRPr>
                        <a:solidFill>
                          <a:srgbClr val="4F2C1D"/>
                        </a:solidFill>
                      </a:endParaRPr>
                    </a:p>
                  </a:txBody>
                  <a:tcPr marT="91425" marB="91425" marR="91425" marL="91425"/>
                </a:tc>
                <a:tc>
                  <a:txBody>
                    <a:bodyPr/>
                    <a:lstStyle/>
                    <a:p>
                      <a:pPr indent="0" lvl="0" marL="0" rtl="0" algn="l">
                        <a:spcBef>
                          <a:spcPts val="0"/>
                        </a:spcBef>
                        <a:spcAft>
                          <a:spcPts val="0"/>
                        </a:spcAft>
                        <a:buNone/>
                      </a:pPr>
                      <a:r>
                        <a:rPr b="1" lang="en-US">
                          <a:solidFill>
                            <a:srgbClr val="4F2C1D"/>
                          </a:solidFill>
                        </a:rPr>
                        <a:t>1 </a:t>
                      </a:r>
                      <a:r>
                        <a:rPr lang="en-US">
                          <a:solidFill>
                            <a:srgbClr val="4F2C1D"/>
                          </a:solidFill>
                        </a:rPr>
                        <a:t>MS Supply Chain Mgmt student</a:t>
                      </a:r>
                      <a:endParaRPr>
                        <a:solidFill>
                          <a:srgbClr val="4F2C1D"/>
                        </a:solidFill>
                      </a:endParaRPr>
                    </a:p>
                  </a:txBody>
                  <a:tcPr marT="91425" marB="91425" marR="91425" marL="91425"/>
                </a:tc>
              </a:tr>
              <a:tr h="509725">
                <a:tc>
                  <a:txBody>
                    <a:bodyPr/>
                    <a:lstStyle/>
                    <a:p>
                      <a:pPr indent="0" lvl="0" marL="0" rtl="0" algn="l">
                        <a:spcBef>
                          <a:spcPts val="0"/>
                        </a:spcBef>
                        <a:spcAft>
                          <a:spcPts val="0"/>
                        </a:spcAft>
                        <a:buNone/>
                      </a:pPr>
                      <a:r>
                        <a:rPr b="1" lang="en-US">
                          <a:solidFill>
                            <a:srgbClr val="4F2C1D"/>
                          </a:solidFill>
                        </a:rPr>
                        <a:t>4 </a:t>
                      </a:r>
                      <a:r>
                        <a:rPr lang="en-US">
                          <a:solidFill>
                            <a:srgbClr val="4F2C1D"/>
                          </a:solidFill>
                        </a:rPr>
                        <a:t>MBA students</a:t>
                      </a:r>
                      <a:endParaRPr>
                        <a:solidFill>
                          <a:srgbClr val="4F2C1D"/>
                        </a:solidFill>
                      </a:endParaRPr>
                    </a:p>
                  </a:txBody>
                  <a:tcPr marT="91425" marB="91425" marR="91425" marL="91425"/>
                </a:tc>
                <a:tc>
                  <a:txBody>
                    <a:bodyPr/>
                    <a:lstStyle/>
                    <a:p>
                      <a:pPr indent="0" lvl="0" marL="0" rtl="0" algn="l">
                        <a:spcBef>
                          <a:spcPts val="0"/>
                        </a:spcBef>
                        <a:spcAft>
                          <a:spcPts val="0"/>
                        </a:spcAft>
                        <a:buNone/>
                      </a:pPr>
                      <a:r>
                        <a:rPr b="1" lang="en-US">
                          <a:solidFill>
                            <a:srgbClr val="4F2C1D"/>
                          </a:solidFill>
                        </a:rPr>
                        <a:t>1 </a:t>
                      </a:r>
                      <a:r>
                        <a:rPr lang="en-US">
                          <a:solidFill>
                            <a:srgbClr val="4F2C1D"/>
                          </a:solidFill>
                        </a:rPr>
                        <a:t>recent graduate</a:t>
                      </a:r>
                      <a:endParaRPr>
                        <a:solidFill>
                          <a:srgbClr val="4F2C1D"/>
                        </a:solidFill>
                      </a:endParaRPr>
                    </a:p>
                  </a:txBody>
                  <a:tcPr marT="91425" marB="91425" marR="91425" marL="91425"/>
                </a:tc>
              </a:tr>
              <a:tr h="509725">
                <a:tc>
                  <a:txBody>
                    <a:bodyPr/>
                    <a:lstStyle/>
                    <a:p>
                      <a:pPr indent="0" lvl="0" marL="0" rtl="0" algn="l">
                        <a:spcBef>
                          <a:spcPts val="0"/>
                        </a:spcBef>
                        <a:spcAft>
                          <a:spcPts val="0"/>
                        </a:spcAft>
                        <a:buNone/>
                      </a:pPr>
                      <a:r>
                        <a:rPr b="1" lang="en-US">
                          <a:solidFill>
                            <a:srgbClr val="4F2C1D"/>
                          </a:solidFill>
                        </a:rPr>
                        <a:t>4</a:t>
                      </a:r>
                      <a:r>
                        <a:rPr b="1" lang="en-US">
                          <a:solidFill>
                            <a:srgbClr val="4F2C1D"/>
                          </a:solidFill>
                        </a:rPr>
                        <a:t> </a:t>
                      </a:r>
                      <a:r>
                        <a:rPr lang="en-US">
                          <a:solidFill>
                            <a:srgbClr val="4F2C1D"/>
                          </a:solidFill>
                        </a:rPr>
                        <a:t>MSBA students</a:t>
                      </a:r>
                      <a:endParaRPr>
                        <a:solidFill>
                          <a:srgbClr val="4F2C1D"/>
                        </a:solidFill>
                      </a:endParaRPr>
                    </a:p>
                  </a:txBody>
                  <a:tcPr marT="91425" marB="91425" marR="91425" marL="91425"/>
                </a:tc>
                <a:tc>
                  <a:txBody>
                    <a:bodyPr/>
                    <a:lstStyle/>
                    <a:p>
                      <a:pPr indent="0" lvl="0" marL="0" rtl="0" algn="l">
                        <a:spcBef>
                          <a:spcPts val="0"/>
                        </a:spcBef>
                        <a:spcAft>
                          <a:spcPts val="0"/>
                        </a:spcAft>
                        <a:buNone/>
                      </a:pPr>
                      <a:r>
                        <a:rPr b="1" lang="en-US">
                          <a:solidFill>
                            <a:srgbClr val="4F2C1D"/>
                          </a:solidFill>
                        </a:rPr>
                        <a:t>4 </a:t>
                      </a:r>
                      <a:r>
                        <a:rPr lang="en-US">
                          <a:solidFill>
                            <a:srgbClr val="4F2C1D"/>
                          </a:solidFill>
                        </a:rPr>
                        <a:t>unknown</a:t>
                      </a:r>
                      <a:endParaRPr>
                        <a:solidFill>
                          <a:srgbClr val="4F2C1D"/>
                        </a:solidFill>
                      </a:endParaRPr>
                    </a:p>
                  </a:txBody>
                  <a:tcPr marT="91425" marB="91425" marR="91425" marL="91425"/>
                </a:tc>
              </a:tr>
              <a:tr h="592775">
                <a:tc>
                  <a:txBody>
                    <a:bodyPr/>
                    <a:lstStyle/>
                    <a:p>
                      <a:pPr indent="0" lvl="0" marL="0" rtl="0" algn="l">
                        <a:spcBef>
                          <a:spcPts val="0"/>
                        </a:spcBef>
                        <a:spcAft>
                          <a:spcPts val="0"/>
                        </a:spcAft>
                        <a:buNone/>
                      </a:pPr>
                      <a:r>
                        <a:rPr b="1" lang="en-US">
                          <a:solidFill>
                            <a:srgbClr val="4F2C1D"/>
                          </a:solidFill>
                        </a:rPr>
                        <a:t>2 </a:t>
                      </a:r>
                      <a:r>
                        <a:rPr lang="en-US">
                          <a:solidFill>
                            <a:srgbClr val="4F2C1D"/>
                          </a:solidFill>
                        </a:rPr>
                        <a:t>international undergraduates</a:t>
                      </a:r>
                      <a:r>
                        <a:rPr b="1" lang="en-US">
                          <a:solidFill>
                            <a:srgbClr val="4F2C1D"/>
                          </a:solidFill>
                        </a:rPr>
                        <a:t> </a:t>
                      </a:r>
                      <a:endParaRPr b="1">
                        <a:solidFill>
                          <a:srgbClr val="4F2C1D"/>
                        </a:solidFill>
                      </a:endParaRPr>
                    </a:p>
                  </a:txBody>
                  <a:tcPr marT="91425" marB="91425" marR="91425" marL="91425"/>
                </a:tc>
                <a:tc>
                  <a:txBody>
                    <a:bodyPr/>
                    <a:lstStyle/>
                    <a:p>
                      <a:pPr indent="0" lvl="0" marL="0" rtl="0" algn="l">
                        <a:spcBef>
                          <a:spcPts val="0"/>
                        </a:spcBef>
                        <a:spcAft>
                          <a:spcPts val="0"/>
                        </a:spcAft>
                        <a:buNone/>
                      </a:pPr>
                      <a:r>
                        <a:t/>
                      </a:r>
                      <a:endParaRPr b="1">
                        <a:solidFill>
                          <a:srgbClr val="4F2C1D"/>
                        </a:solidFill>
                      </a:endParaRPr>
                    </a:p>
                  </a:txBody>
                  <a:tcPr marT="91425" marB="91425" marR="91425" marL="91425"/>
                </a:tc>
              </a:tr>
            </a:tbl>
          </a:graphicData>
        </a:graphic>
      </p:graphicFrame>
      <p:pic>
        <p:nvPicPr>
          <p:cNvPr id="93" name="Google Shape;93;p14"/>
          <p:cNvPicPr preferRelativeResize="0"/>
          <p:nvPr/>
        </p:nvPicPr>
        <p:blipFill>
          <a:blip r:embed="rId3">
            <a:alphaModFix/>
          </a:blip>
          <a:stretch>
            <a:fillRect/>
          </a:stretch>
        </p:blipFill>
        <p:spPr>
          <a:xfrm>
            <a:off x="6634000" y="421799"/>
            <a:ext cx="1363123" cy="13630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自定义 1">
      <a:dk1>
        <a:srgbClr val="333333"/>
      </a:dk1>
      <a:lt1>
        <a:srgbClr val="FFFFFF"/>
      </a:lt1>
      <a:dk2>
        <a:srgbClr val="333333"/>
      </a:dk2>
      <a:lt2>
        <a:srgbClr val="FFFFFF"/>
      </a:lt2>
      <a:accent1>
        <a:srgbClr val="1D69A3"/>
      </a:accent1>
      <a:accent2>
        <a:srgbClr val="84CBC3"/>
      </a:accent2>
      <a:accent3>
        <a:srgbClr val="F8D158"/>
      </a:accent3>
      <a:accent4>
        <a:srgbClr val="F57365"/>
      </a:accent4>
      <a:accent5>
        <a:srgbClr val="7FC9EC"/>
      </a:accent5>
      <a:accent6>
        <a:srgbClr val="8689D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